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handoutMasterIdLst>
    <p:handoutMasterId r:id="rId26"/>
  </p:handoutMasterIdLst>
  <p:sldIdLst>
    <p:sldId id="256" r:id="rId2"/>
    <p:sldId id="278" r:id="rId3"/>
    <p:sldId id="269" r:id="rId4"/>
    <p:sldId id="276" r:id="rId5"/>
    <p:sldId id="285" r:id="rId6"/>
    <p:sldId id="280" r:id="rId7"/>
    <p:sldId id="270" r:id="rId8"/>
    <p:sldId id="279" r:id="rId9"/>
    <p:sldId id="286" r:id="rId10"/>
    <p:sldId id="271" r:id="rId11"/>
    <p:sldId id="281" r:id="rId12"/>
    <p:sldId id="287" r:id="rId13"/>
    <p:sldId id="272" r:id="rId14"/>
    <p:sldId id="282" r:id="rId15"/>
    <p:sldId id="288" r:id="rId16"/>
    <p:sldId id="289" r:id="rId17"/>
    <p:sldId id="290" r:id="rId18"/>
    <p:sldId id="273" r:id="rId19"/>
    <p:sldId id="283" r:id="rId20"/>
    <p:sldId id="291" r:id="rId21"/>
    <p:sldId id="274" r:id="rId22"/>
    <p:sldId id="284" r:id="rId23"/>
    <p:sldId id="292" r:id="rId24"/>
  </p:sldIdLst>
  <p:sldSz cx="10693400" cy="7561263"/>
  <p:notesSz cx="6858000" cy="9144000"/>
  <p:embeddedFontLst>
    <p:embeddedFont>
      <p:font typeface="나눔고딕" panose="020D0604000000000000" pitchFamily="50" charset="-127"/>
      <p:regular r:id="rId27"/>
      <p:bold r:id="rId28"/>
    </p:embeddedFont>
    <p:embeddedFont>
      <p:font typeface="나눔명조" panose="02020603020101020101" pitchFamily="18" charset="-127"/>
      <p:regular r:id="rId29"/>
      <p:bold r:id="rId30"/>
    </p:embeddedFont>
    <p:embeddedFont>
      <p:font typeface="맑은 고딕" panose="020B0503020000020004" pitchFamily="50" charset="-127"/>
      <p:regular r:id="rId31"/>
      <p:bold r:id="rId32"/>
    </p:embeddedFont>
  </p:embeddedFontLst>
  <p:defaultTextStyle>
    <a:defPPr>
      <a:defRPr lang="ko-KR"/>
    </a:defPPr>
    <a:lvl1pPr marL="0" algn="l" defTabSz="1043056" rtl="0" eaLnBrk="1" latinLnBrk="1" hangingPunct="1">
      <a:defRPr sz="2100" kern="1200">
        <a:solidFill>
          <a:schemeClr val="tx1"/>
        </a:solidFill>
        <a:latin typeface="+mn-lt"/>
        <a:ea typeface="+mn-ea"/>
        <a:cs typeface="+mn-cs"/>
      </a:defRPr>
    </a:lvl1pPr>
    <a:lvl2pPr marL="521528" algn="l" defTabSz="1043056" rtl="0" eaLnBrk="1" latinLnBrk="1" hangingPunct="1">
      <a:defRPr sz="2100" kern="1200">
        <a:solidFill>
          <a:schemeClr val="tx1"/>
        </a:solidFill>
        <a:latin typeface="+mn-lt"/>
        <a:ea typeface="+mn-ea"/>
        <a:cs typeface="+mn-cs"/>
      </a:defRPr>
    </a:lvl2pPr>
    <a:lvl3pPr marL="1043056" algn="l" defTabSz="1043056" rtl="0" eaLnBrk="1" latinLnBrk="1" hangingPunct="1">
      <a:defRPr sz="2100" kern="1200">
        <a:solidFill>
          <a:schemeClr val="tx1"/>
        </a:solidFill>
        <a:latin typeface="+mn-lt"/>
        <a:ea typeface="+mn-ea"/>
        <a:cs typeface="+mn-cs"/>
      </a:defRPr>
    </a:lvl3pPr>
    <a:lvl4pPr marL="1564584" algn="l" defTabSz="1043056" rtl="0" eaLnBrk="1" latinLnBrk="1" hangingPunct="1">
      <a:defRPr sz="2100" kern="1200">
        <a:solidFill>
          <a:schemeClr val="tx1"/>
        </a:solidFill>
        <a:latin typeface="+mn-lt"/>
        <a:ea typeface="+mn-ea"/>
        <a:cs typeface="+mn-cs"/>
      </a:defRPr>
    </a:lvl4pPr>
    <a:lvl5pPr marL="2086112" algn="l" defTabSz="1043056" rtl="0" eaLnBrk="1" latinLnBrk="1" hangingPunct="1">
      <a:defRPr sz="2100" kern="1200">
        <a:solidFill>
          <a:schemeClr val="tx1"/>
        </a:solidFill>
        <a:latin typeface="+mn-lt"/>
        <a:ea typeface="+mn-ea"/>
        <a:cs typeface="+mn-cs"/>
      </a:defRPr>
    </a:lvl5pPr>
    <a:lvl6pPr marL="2607640" algn="l" defTabSz="1043056" rtl="0" eaLnBrk="1" latinLnBrk="1" hangingPunct="1">
      <a:defRPr sz="2100" kern="1200">
        <a:solidFill>
          <a:schemeClr val="tx1"/>
        </a:solidFill>
        <a:latin typeface="+mn-lt"/>
        <a:ea typeface="+mn-ea"/>
        <a:cs typeface="+mn-cs"/>
      </a:defRPr>
    </a:lvl6pPr>
    <a:lvl7pPr marL="3129168" algn="l" defTabSz="1043056" rtl="0" eaLnBrk="1" latinLnBrk="1" hangingPunct="1">
      <a:defRPr sz="2100" kern="1200">
        <a:solidFill>
          <a:schemeClr val="tx1"/>
        </a:solidFill>
        <a:latin typeface="+mn-lt"/>
        <a:ea typeface="+mn-ea"/>
        <a:cs typeface="+mn-cs"/>
      </a:defRPr>
    </a:lvl7pPr>
    <a:lvl8pPr marL="3650696" algn="l" defTabSz="1043056" rtl="0" eaLnBrk="1" latinLnBrk="1" hangingPunct="1">
      <a:defRPr sz="2100" kern="1200">
        <a:solidFill>
          <a:schemeClr val="tx1"/>
        </a:solidFill>
        <a:latin typeface="+mn-lt"/>
        <a:ea typeface="+mn-ea"/>
        <a:cs typeface="+mn-cs"/>
      </a:defRPr>
    </a:lvl8pPr>
    <a:lvl9pPr marL="4172224" algn="l" defTabSz="1043056" rtl="0" eaLnBrk="1" latinLnBrk="1"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기본 구역" id="{F2A8BB58-07FF-469E-8990-B4F3BF82A898}">
          <p14:sldIdLst>
            <p14:sldId id="256"/>
            <p14:sldId id="278"/>
            <p14:sldId id="269"/>
            <p14:sldId id="276"/>
            <p14:sldId id="285"/>
            <p14:sldId id="280"/>
            <p14:sldId id="270"/>
            <p14:sldId id="279"/>
            <p14:sldId id="286"/>
            <p14:sldId id="271"/>
            <p14:sldId id="281"/>
            <p14:sldId id="287"/>
            <p14:sldId id="272"/>
            <p14:sldId id="282"/>
            <p14:sldId id="288"/>
            <p14:sldId id="289"/>
            <p14:sldId id="290"/>
            <p14:sldId id="273"/>
            <p14:sldId id="283"/>
            <p14:sldId id="291"/>
            <p14:sldId id="274"/>
            <p14:sldId id="284"/>
            <p14:sldId id="292"/>
          </p14:sldIdLst>
        </p14:section>
      </p14:sectionLst>
    </p:ext>
    <p:ext uri="{EFAFB233-063F-42B5-8137-9DF3F51BA10A}">
      <p15:sldGuideLst xmlns:p15="http://schemas.microsoft.com/office/powerpoint/2012/main">
        <p15:guide id="1" orient="horz" pos="2382">
          <p15:clr>
            <a:srgbClr val="A4A3A4"/>
          </p15:clr>
        </p15:guide>
        <p15:guide id="2"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AE"/>
    <a:srgbClr val="FFFFFF"/>
    <a:srgbClr val="745EA8"/>
    <a:srgbClr val="D1D3D4"/>
    <a:srgbClr val="E1E2E3"/>
    <a:srgbClr val="B285BA"/>
    <a:srgbClr val="C6C8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69550" autoAdjust="0"/>
  </p:normalViewPr>
  <p:slideViewPr>
    <p:cSldViewPr snapToGrid="0">
      <p:cViewPr varScale="1">
        <p:scale>
          <a:sx n="48" d="100"/>
          <a:sy n="48" d="100"/>
        </p:scale>
        <p:origin x="960" y="42"/>
      </p:cViewPr>
      <p:guideLst>
        <p:guide orient="horz" pos="2382"/>
        <p:guide pos="3368"/>
      </p:guideLst>
    </p:cSldViewPr>
  </p:slideViewPr>
  <p:notesTextViewPr>
    <p:cViewPr>
      <p:scale>
        <a:sx n="100" d="100"/>
        <a:sy n="100" d="100"/>
      </p:scale>
      <p:origin x="0" y="0"/>
    </p:cViewPr>
  </p:notesTextViewPr>
  <p:notesViewPr>
    <p:cSldViewPr snapToGrid="0">
      <p:cViewPr varScale="1">
        <p:scale>
          <a:sx n="113" d="100"/>
          <a:sy n="113" d="100"/>
        </p:scale>
        <p:origin x="-525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1453CD-FC16-49C7-9F30-3F29E0545F27}" type="datetimeFigureOut">
              <a:rPr lang="ko-KR" altLang="en-US" smtClean="0"/>
              <a:pPr/>
              <a:t>2019-01-08</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B761A7-0C00-4722-80A3-745DC75507B0}" type="slidenum">
              <a:rPr lang="ko-KR" altLang="en-US" smtClean="0"/>
              <a:pPr/>
              <a:t>‹#›</a:t>
            </a:fld>
            <a:endParaRPr lang="ko-KR" altLang="en-US"/>
          </a:p>
        </p:txBody>
      </p:sp>
    </p:spTree>
    <p:extLst>
      <p:ext uri="{BB962C8B-B14F-4D97-AF65-F5344CB8AC3E}">
        <p14:creationId xmlns:p14="http://schemas.microsoft.com/office/powerpoint/2010/main" val="889375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D988BD-259B-445D-9201-BFDB30C4A5C1}" type="datetimeFigureOut">
              <a:rPr lang="ko-KR" altLang="en-US" smtClean="0"/>
              <a:t>2019-01-08</a:t>
            </a:fld>
            <a:endParaRPr lang="ko-KR" altLang="en-US"/>
          </a:p>
        </p:txBody>
      </p:sp>
      <p:sp>
        <p:nvSpPr>
          <p:cNvPr id="4" name="슬라이드 이미지 개체 틀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64A704-B115-4DDC-BC51-1FBFD31403DD}" type="slidenum">
              <a:rPr lang="ko-KR" altLang="en-US" smtClean="0"/>
              <a:t>‹#›</a:t>
            </a:fld>
            <a:endParaRPr lang="ko-KR" altLang="en-US"/>
          </a:p>
        </p:txBody>
      </p:sp>
    </p:spTree>
    <p:extLst>
      <p:ext uri="{BB962C8B-B14F-4D97-AF65-F5344CB8AC3E}">
        <p14:creationId xmlns:p14="http://schemas.microsoft.com/office/powerpoint/2010/main" val="137425419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D864A704-B115-4DDC-BC51-1FBFD31403DD}" type="slidenum">
              <a:rPr lang="ko-KR" altLang="en-US" smtClean="0"/>
              <a:t>3</a:t>
            </a:fld>
            <a:endParaRPr lang="ko-KR" altLang="en-US"/>
          </a:p>
        </p:txBody>
      </p:sp>
    </p:spTree>
    <p:extLst>
      <p:ext uri="{BB962C8B-B14F-4D97-AF65-F5344CB8AC3E}">
        <p14:creationId xmlns:p14="http://schemas.microsoft.com/office/powerpoint/2010/main" val="3937344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D864A704-B115-4DDC-BC51-1FBFD31403DD}" type="slidenum">
              <a:rPr lang="ko-KR" altLang="en-US" smtClean="0"/>
              <a:t>12</a:t>
            </a:fld>
            <a:endParaRPr lang="ko-KR" altLang="en-US"/>
          </a:p>
        </p:txBody>
      </p:sp>
    </p:spTree>
    <p:extLst>
      <p:ext uri="{BB962C8B-B14F-4D97-AF65-F5344CB8AC3E}">
        <p14:creationId xmlns:p14="http://schemas.microsoft.com/office/powerpoint/2010/main" val="2300877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D864A704-B115-4DDC-BC51-1FBFD31403DD}" type="slidenum">
              <a:rPr lang="ko-KR" altLang="en-US" smtClean="0"/>
              <a:t>13</a:t>
            </a:fld>
            <a:endParaRPr lang="ko-KR" altLang="en-US"/>
          </a:p>
        </p:txBody>
      </p:sp>
    </p:spTree>
    <p:extLst>
      <p:ext uri="{BB962C8B-B14F-4D97-AF65-F5344CB8AC3E}">
        <p14:creationId xmlns:p14="http://schemas.microsoft.com/office/powerpoint/2010/main" val="3672658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sz="1200" kern="1200" dirty="0" smtClean="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D864A704-B115-4DDC-BC51-1FBFD31403DD}" type="slidenum">
              <a:rPr lang="ko-KR" altLang="en-US" smtClean="0"/>
              <a:t>14</a:t>
            </a:fld>
            <a:endParaRPr lang="ko-KR" altLang="en-US"/>
          </a:p>
        </p:txBody>
      </p:sp>
    </p:spTree>
    <p:extLst>
      <p:ext uri="{BB962C8B-B14F-4D97-AF65-F5344CB8AC3E}">
        <p14:creationId xmlns:p14="http://schemas.microsoft.com/office/powerpoint/2010/main" val="1673409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D864A704-B115-4DDC-BC51-1FBFD31403DD}" type="slidenum">
              <a:rPr lang="ko-KR" altLang="en-US" smtClean="0"/>
              <a:t>15</a:t>
            </a:fld>
            <a:endParaRPr lang="ko-KR" altLang="en-US"/>
          </a:p>
        </p:txBody>
      </p:sp>
    </p:spTree>
    <p:extLst>
      <p:ext uri="{BB962C8B-B14F-4D97-AF65-F5344CB8AC3E}">
        <p14:creationId xmlns:p14="http://schemas.microsoft.com/office/powerpoint/2010/main" val="1673409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D864A704-B115-4DDC-BC51-1FBFD31403DD}" type="slidenum">
              <a:rPr lang="ko-KR" altLang="en-US" smtClean="0"/>
              <a:t>16</a:t>
            </a:fld>
            <a:endParaRPr lang="ko-KR" altLang="en-US"/>
          </a:p>
        </p:txBody>
      </p:sp>
    </p:spTree>
    <p:extLst>
      <p:ext uri="{BB962C8B-B14F-4D97-AF65-F5344CB8AC3E}">
        <p14:creationId xmlns:p14="http://schemas.microsoft.com/office/powerpoint/2010/main" val="1673409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D864A704-B115-4DDC-BC51-1FBFD31403DD}" type="slidenum">
              <a:rPr lang="ko-KR" altLang="en-US" smtClean="0"/>
              <a:t>17</a:t>
            </a:fld>
            <a:endParaRPr lang="ko-KR" altLang="en-US"/>
          </a:p>
        </p:txBody>
      </p:sp>
    </p:spTree>
    <p:extLst>
      <p:ext uri="{BB962C8B-B14F-4D97-AF65-F5344CB8AC3E}">
        <p14:creationId xmlns:p14="http://schemas.microsoft.com/office/powerpoint/2010/main" val="1673409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D864A704-B115-4DDC-BC51-1FBFD31403DD}" type="slidenum">
              <a:rPr lang="ko-KR" altLang="en-US" smtClean="0"/>
              <a:t>18</a:t>
            </a:fld>
            <a:endParaRPr lang="ko-KR" altLang="en-US"/>
          </a:p>
        </p:txBody>
      </p:sp>
    </p:spTree>
    <p:extLst>
      <p:ext uri="{BB962C8B-B14F-4D97-AF65-F5344CB8AC3E}">
        <p14:creationId xmlns:p14="http://schemas.microsoft.com/office/powerpoint/2010/main" val="1605392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D864A704-B115-4DDC-BC51-1FBFD31403DD}" type="slidenum">
              <a:rPr lang="ko-KR" altLang="en-US" smtClean="0"/>
              <a:t>19</a:t>
            </a:fld>
            <a:endParaRPr lang="ko-KR" altLang="en-US"/>
          </a:p>
        </p:txBody>
      </p:sp>
    </p:spTree>
    <p:extLst>
      <p:ext uri="{BB962C8B-B14F-4D97-AF65-F5344CB8AC3E}">
        <p14:creationId xmlns:p14="http://schemas.microsoft.com/office/powerpoint/2010/main" val="1673409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D864A704-B115-4DDC-BC51-1FBFD31403DD}" type="slidenum">
              <a:rPr lang="ko-KR" altLang="en-US" smtClean="0"/>
              <a:t>20</a:t>
            </a:fld>
            <a:endParaRPr lang="ko-KR" altLang="en-US"/>
          </a:p>
        </p:txBody>
      </p:sp>
    </p:spTree>
    <p:extLst>
      <p:ext uri="{BB962C8B-B14F-4D97-AF65-F5344CB8AC3E}">
        <p14:creationId xmlns:p14="http://schemas.microsoft.com/office/powerpoint/2010/main" val="1673409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D864A704-B115-4DDC-BC51-1FBFD31403DD}" type="slidenum">
              <a:rPr lang="ko-KR" altLang="en-US" smtClean="0"/>
              <a:t>21</a:t>
            </a:fld>
            <a:endParaRPr lang="ko-KR" altLang="en-US"/>
          </a:p>
        </p:txBody>
      </p:sp>
    </p:spTree>
    <p:extLst>
      <p:ext uri="{BB962C8B-B14F-4D97-AF65-F5344CB8AC3E}">
        <p14:creationId xmlns:p14="http://schemas.microsoft.com/office/powerpoint/2010/main" val="237482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D864A704-B115-4DDC-BC51-1FBFD31403DD}" type="slidenum">
              <a:rPr lang="ko-KR" altLang="en-US" smtClean="0"/>
              <a:t>4</a:t>
            </a:fld>
            <a:endParaRPr lang="ko-KR" altLang="en-US"/>
          </a:p>
        </p:txBody>
      </p:sp>
    </p:spTree>
    <p:extLst>
      <p:ext uri="{BB962C8B-B14F-4D97-AF65-F5344CB8AC3E}">
        <p14:creationId xmlns:p14="http://schemas.microsoft.com/office/powerpoint/2010/main" val="1650589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D864A704-B115-4DDC-BC51-1FBFD31403DD}" type="slidenum">
              <a:rPr lang="ko-KR" altLang="en-US" smtClean="0"/>
              <a:t>22</a:t>
            </a:fld>
            <a:endParaRPr lang="ko-KR" altLang="en-US"/>
          </a:p>
        </p:txBody>
      </p:sp>
    </p:spTree>
    <p:extLst>
      <p:ext uri="{BB962C8B-B14F-4D97-AF65-F5344CB8AC3E}">
        <p14:creationId xmlns:p14="http://schemas.microsoft.com/office/powerpoint/2010/main" val="1673409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D864A704-B115-4DDC-BC51-1FBFD31403DD}" type="slidenum">
              <a:rPr lang="ko-KR" altLang="en-US" smtClean="0"/>
              <a:t>23</a:t>
            </a:fld>
            <a:endParaRPr lang="ko-KR" altLang="en-US"/>
          </a:p>
        </p:txBody>
      </p:sp>
    </p:spTree>
    <p:extLst>
      <p:ext uri="{BB962C8B-B14F-4D97-AF65-F5344CB8AC3E}">
        <p14:creationId xmlns:p14="http://schemas.microsoft.com/office/powerpoint/2010/main" val="1673409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ko-KR" sz="1200" kern="1200" dirty="0" smtClean="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D864A704-B115-4DDC-BC51-1FBFD31403DD}" type="slidenum">
              <a:rPr lang="ko-KR" altLang="en-US" smtClean="0"/>
              <a:t>5</a:t>
            </a:fld>
            <a:endParaRPr lang="ko-KR" altLang="en-US"/>
          </a:p>
        </p:txBody>
      </p:sp>
    </p:spTree>
    <p:extLst>
      <p:ext uri="{BB962C8B-B14F-4D97-AF65-F5344CB8AC3E}">
        <p14:creationId xmlns:p14="http://schemas.microsoft.com/office/powerpoint/2010/main" val="165058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D864A704-B115-4DDC-BC51-1FBFD31403DD}" type="slidenum">
              <a:rPr lang="ko-KR" altLang="en-US" smtClean="0"/>
              <a:t>6</a:t>
            </a:fld>
            <a:endParaRPr lang="ko-KR" altLang="en-US"/>
          </a:p>
        </p:txBody>
      </p:sp>
    </p:spTree>
    <p:extLst>
      <p:ext uri="{BB962C8B-B14F-4D97-AF65-F5344CB8AC3E}">
        <p14:creationId xmlns:p14="http://schemas.microsoft.com/office/powerpoint/2010/main" val="165058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D864A704-B115-4DDC-BC51-1FBFD31403DD}" type="slidenum">
              <a:rPr lang="ko-KR" altLang="en-US" smtClean="0"/>
              <a:t>7</a:t>
            </a:fld>
            <a:endParaRPr lang="ko-KR" altLang="en-US"/>
          </a:p>
        </p:txBody>
      </p:sp>
    </p:spTree>
    <p:extLst>
      <p:ext uri="{BB962C8B-B14F-4D97-AF65-F5344CB8AC3E}">
        <p14:creationId xmlns:p14="http://schemas.microsoft.com/office/powerpoint/2010/main" val="1533984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D864A704-B115-4DDC-BC51-1FBFD31403DD}" type="slidenum">
              <a:rPr lang="ko-KR" altLang="en-US" smtClean="0"/>
              <a:t>8</a:t>
            </a:fld>
            <a:endParaRPr lang="ko-KR" altLang="en-US"/>
          </a:p>
        </p:txBody>
      </p:sp>
    </p:spTree>
    <p:extLst>
      <p:ext uri="{BB962C8B-B14F-4D97-AF65-F5344CB8AC3E}">
        <p14:creationId xmlns:p14="http://schemas.microsoft.com/office/powerpoint/2010/main" val="1604244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D864A704-B115-4DDC-BC51-1FBFD31403DD}" type="slidenum">
              <a:rPr lang="ko-KR" altLang="en-US" smtClean="0"/>
              <a:t>9</a:t>
            </a:fld>
            <a:endParaRPr lang="ko-KR" altLang="en-US"/>
          </a:p>
        </p:txBody>
      </p:sp>
    </p:spTree>
    <p:extLst>
      <p:ext uri="{BB962C8B-B14F-4D97-AF65-F5344CB8AC3E}">
        <p14:creationId xmlns:p14="http://schemas.microsoft.com/office/powerpoint/2010/main" val="1604244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D864A704-B115-4DDC-BC51-1FBFD31403DD}" type="slidenum">
              <a:rPr lang="ko-KR" altLang="en-US" smtClean="0"/>
              <a:t>10</a:t>
            </a:fld>
            <a:endParaRPr lang="ko-KR" altLang="en-US"/>
          </a:p>
        </p:txBody>
      </p:sp>
    </p:spTree>
    <p:extLst>
      <p:ext uri="{BB962C8B-B14F-4D97-AF65-F5344CB8AC3E}">
        <p14:creationId xmlns:p14="http://schemas.microsoft.com/office/powerpoint/2010/main" val="1389748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ko-KR" sz="1200" kern="1200" dirty="0" smtClean="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D864A704-B115-4DDC-BC51-1FBFD31403DD}" type="slidenum">
              <a:rPr lang="ko-KR" altLang="en-US" smtClean="0"/>
              <a:t>11</a:t>
            </a:fld>
            <a:endParaRPr lang="ko-KR" altLang="en-US"/>
          </a:p>
        </p:txBody>
      </p:sp>
    </p:spTree>
    <p:extLst>
      <p:ext uri="{BB962C8B-B14F-4D97-AF65-F5344CB8AC3E}">
        <p14:creationId xmlns:p14="http://schemas.microsoft.com/office/powerpoint/2010/main" val="2300877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spTree>
      <p:nvGrpSpPr>
        <p:cNvPr id="1" name=""/>
        <p:cNvGrpSpPr/>
        <p:nvPr/>
      </p:nvGrpSpPr>
      <p:grpSpPr>
        <a:xfrm>
          <a:off x="0" y="0"/>
          <a:ext cx="0" cy="0"/>
          <a:chOff x="0" y="0"/>
          <a:chExt cx="0" cy="0"/>
        </a:xfrm>
      </p:grpSpPr>
      <p:cxnSp>
        <p:nvCxnSpPr>
          <p:cNvPr id="3" name="직선 연결선 2"/>
          <p:cNvCxnSpPr/>
          <p:nvPr userDrawn="1"/>
        </p:nvCxnSpPr>
        <p:spPr>
          <a:xfrm>
            <a:off x="8784000" y="4739400"/>
            <a:ext cx="10800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텍스트 개체 틀 8"/>
          <p:cNvSpPr>
            <a:spLocks noGrp="1"/>
          </p:cNvSpPr>
          <p:nvPr>
            <p:ph type="body" sz="quarter" idx="12" hasCustomPrompt="1"/>
          </p:nvPr>
        </p:nvSpPr>
        <p:spPr>
          <a:xfrm>
            <a:off x="4320000" y="410400"/>
            <a:ext cx="5760000" cy="3240000"/>
          </a:xfrm>
          <a:prstGeom prst="rect">
            <a:avLst/>
          </a:prstGeom>
        </p:spPr>
        <p:txBody>
          <a:bodyPr lIns="0" tIns="0" rIns="0" bIns="0"/>
          <a:lstStyle>
            <a:lvl1pPr marL="0" indent="0">
              <a:lnSpc>
                <a:spcPts val="4600"/>
              </a:lnSpc>
              <a:spcBef>
                <a:spcPts val="0"/>
              </a:spcBef>
              <a:buNone/>
              <a:defRPr sz="4000" b="0" spc="-170" baseline="0">
                <a:solidFill>
                  <a:schemeClr val="bg1"/>
                </a:solidFill>
                <a:latin typeface="나눔명조" pitchFamily="18" charset="-127"/>
                <a:ea typeface="나눔명조" pitchFamily="18" charset="-127"/>
              </a:defRPr>
            </a:lvl1pPr>
          </a:lstStyle>
          <a:p>
            <a:pPr lvl="0"/>
            <a:r>
              <a:rPr lang="ko-KR" altLang="en-US" dirty="0" smtClean="0"/>
              <a:t>내용</a:t>
            </a:r>
            <a:endParaRPr lang="ko-KR" altLang="en-US" dirty="0"/>
          </a:p>
        </p:txBody>
      </p:sp>
      <p:sp>
        <p:nvSpPr>
          <p:cNvPr id="5" name="텍스트 개체 틀 8"/>
          <p:cNvSpPr>
            <a:spLocks noGrp="1"/>
          </p:cNvSpPr>
          <p:nvPr>
            <p:ph type="body" sz="quarter" idx="14" hasCustomPrompt="1"/>
          </p:nvPr>
        </p:nvSpPr>
        <p:spPr>
          <a:xfrm>
            <a:off x="4374000" y="6458400"/>
            <a:ext cx="5760000" cy="818531"/>
          </a:xfrm>
          <a:prstGeom prst="rect">
            <a:avLst/>
          </a:prstGeom>
        </p:spPr>
        <p:txBody>
          <a:bodyPr lIns="0" tIns="0" rIns="0" bIns="0"/>
          <a:lstStyle>
            <a:lvl1pPr marL="0" indent="0" algn="l">
              <a:lnSpc>
                <a:spcPts val="2300"/>
              </a:lnSpc>
              <a:spcBef>
                <a:spcPts val="0"/>
              </a:spcBef>
              <a:buNone/>
              <a:defRPr sz="1350" b="0" spc="-150">
                <a:solidFill>
                  <a:schemeClr val="bg1"/>
                </a:solidFill>
                <a:latin typeface="나눔명조" pitchFamily="18" charset="-127"/>
                <a:ea typeface="나눔명조" pitchFamily="18" charset="-127"/>
              </a:defRPr>
            </a:lvl1pPr>
          </a:lstStyle>
          <a:p>
            <a:pPr lvl="0"/>
            <a:r>
              <a:rPr lang="ko-KR" altLang="en-US" dirty="0" smtClean="0"/>
              <a:t>제목 </a:t>
            </a:r>
            <a:endParaRPr lang="ko-KR" altLang="en-US" dirty="0"/>
          </a:p>
        </p:txBody>
      </p:sp>
      <p:sp>
        <p:nvSpPr>
          <p:cNvPr id="10" name="타원 9"/>
          <p:cNvSpPr/>
          <p:nvPr userDrawn="1"/>
        </p:nvSpPr>
        <p:spPr>
          <a:xfrm>
            <a:off x="10224000" y="900000"/>
            <a:ext cx="18000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1" name="타원 10"/>
          <p:cNvSpPr/>
          <p:nvPr userDrawn="1"/>
        </p:nvSpPr>
        <p:spPr>
          <a:xfrm>
            <a:off x="10224000" y="1620000"/>
            <a:ext cx="18000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텍스트 개체 틀 8"/>
          <p:cNvSpPr>
            <a:spLocks noGrp="1"/>
          </p:cNvSpPr>
          <p:nvPr>
            <p:ph type="body" sz="quarter" idx="17" hasCustomPrompt="1"/>
          </p:nvPr>
        </p:nvSpPr>
        <p:spPr>
          <a:xfrm>
            <a:off x="118800" y="3711600"/>
            <a:ext cx="7200000" cy="2340000"/>
          </a:xfrm>
          <a:prstGeom prst="rect">
            <a:avLst/>
          </a:prstGeom>
        </p:spPr>
        <p:txBody>
          <a:bodyPr lIns="0" tIns="0" rIns="0" bIns="0"/>
          <a:lstStyle>
            <a:lvl1pPr marL="0" indent="0">
              <a:lnSpc>
                <a:spcPts val="18500"/>
              </a:lnSpc>
              <a:spcBef>
                <a:spcPts val="0"/>
              </a:spcBef>
              <a:buNone/>
              <a:defRPr sz="18500" b="0" spc="0" baseline="0">
                <a:solidFill>
                  <a:schemeClr val="bg1"/>
                </a:solidFill>
                <a:latin typeface="나눔명조" pitchFamily="18" charset="-127"/>
                <a:ea typeface="나눔명조" pitchFamily="18" charset="-127"/>
              </a:defRPr>
            </a:lvl1pPr>
          </a:lstStyle>
          <a:p>
            <a:pPr lvl="0"/>
            <a:r>
              <a:rPr lang="ko-KR" altLang="en-US" dirty="0" smtClean="0"/>
              <a:t>내용</a:t>
            </a:r>
            <a:endParaRPr lang="ko-K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cxnSp>
        <p:nvCxnSpPr>
          <p:cNvPr id="11" name="직선 연결선 10"/>
          <p:cNvCxnSpPr/>
          <p:nvPr userDrawn="1"/>
        </p:nvCxnSpPr>
        <p:spPr>
          <a:xfrm>
            <a:off x="8784000" y="4739400"/>
            <a:ext cx="10800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텍스트 개체 틀 8"/>
          <p:cNvSpPr>
            <a:spLocks noGrp="1"/>
          </p:cNvSpPr>
          <p:nvPr>
            <p:ph type="body" sz="quarter" idx="12" hasCustomPrompt="1"/>
          </p:nvPr>
        </p:nvSpPr>
        <p:spPr>
          <a:xfrm>
            <a:off x="1098000" y="410400"/>
            <a:ext cx="1440000" cy="2448000"/>
          </a:xfrm>
          <a:prstGeom prst="rect">
            <a:avLst/>
          </a:prstGeom>
        </p:spPr>
        <p:txBody>
          <a:bodyPr lIns="0" tIns="0" rIns="0" bIns="0"/>
          <a:lstStyle>
            <a:lvl1pPr marL="0" indent="0">
              <a:lnSpc>
                <a:spcPts val="4600"/>
              </a:lnSpc>
              <a:spcBef>
                <a:spcPts val="0"/>
              </a:spcBef>
              <a:buNone/>
              <a:defRPr sz="4000" b="0" spc="-170" baseline="0">
                <a:solidFill>
                  <a:srgbClr val="00AAAE"/>
                </a:solidFill>
                <a:latin typeface="나눔명조" pitchFamily="18" charset="-127"/>
                <a:ea typeface="나눔명조" pitchFamily="18" charset="-127"/>
              </a:defRPr>
            </a:lvl1pPr>
          </a:lstStyle>
          <a:p>
            <a:pPr lvl="0"/>
            <a:r>
              <a:rPr lang="ko-KR" altLang="en-US" dirty="0" smtClean="0"/>
              <a:t>내용</a:t>
            </a:r>
            <a:endParaRPr lang="ko-KR" altLang="en-US" dirty="0"/>
          </a:p>
        </p:txBody>
      </p:sp>
      <p:sp>
        <p:nvSpPr>
          <p:cNvPr id="15" name="텍스트 개체 틀 8"/>
          <p:cNvSpPr>
            <a:spLocks noGrp="1"/>
          </p:cNvSpPr>
          <p:nvPr>
            <p:ph type="body" sz="quarter" idx="14" hasCustomPrompt="1"/>
          </p:nvPr>
        </p:nvSpPr>
        <p:spPr>
          <a:xfrm>
            <a:off x="4320000" y="410400"/>
            <a:ext cx="5760000" cy="2880000"/>
          </a:xfrm>
          <a:prstGeom prst="rect">
            <a:avLst/>
          </a:prstGeom>
        </p:spPr>
        <p:txBody>
          <a:bodyPr lIns="0" tIns="0" rIns="0" bIns="0"/>
          <a:lstStyle>
            <a:lvl1pPr marL="0" indent="0" algn="l">
              <a:lnSpc>
                <a:spcPts val="2400"/>
              </a:lnSpc>
              <a:spcBef>
                <a:spcPts val="0"/>
              </a:spcBef>
              <a:buNone/>
              <a:defRPr sz="2100" b="0" spc="-150">
                <a:solidFill>
                  <a:srgbClr val="00AAAE"/>
                </a:solidFill>
                <a:latin typeface="나눔명조" pitchFamily="18" charset="-127"/>
                <a:ea typeface="나눔명조" pitchFamily="18" charset="-127"/>
              </a:defRPr>
            </a:lvl1pPr>
          </a:lstStyle>
          <a:p>
            <a:pPr lvl="0"/>
            <a:r>
              <a:rPr lang="ko-KR" altLang="en-US" dirty="0" smtClean="0"/>
              <a:t>제목 </a:t>
            </a:r>
            <a:endParaRPr lang="ko-KR" altLang="en-US" dirty="0"/>
          </a:p>
        </p:txBody>
      </p:sp>
      <p:cxnSp>
        <p:nvCxnSpPr>
          <p:cNvPr id="18" name="직선 연결선 17"/>
          <p:cNvCxnSpPr/>
          <p:nvPr userDrawn="1"/>
        </p:nvCxnSpPr>
        <p:spPr>
          <a:xfrm rot="5400000">
            <a:off x="-684000" y="3771937"/>
            <a:ext cx="7128000" cy="1588"/>
          </a:xfrm>
          <a:prstGeom prst="line">
            <a:avLst/>
          </a:prstGeom>
          <a:ln w="3175">
            <a:solidFill>
              <a:srgbClr val="00AAAE"/>
            </a:soli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userDrawn="1"/>
        </p:nvCxnSpPr>
        <p:spPr>
          <a:xfrm rot="5400000">
            <a:off x="584361" y="3771937"/>
            <a:ext cx="7128000" cy="1588"/>
          </a:xfrm>
          <a:prstGeom prst="line">
            <a:avLst/>
          </a:prstGeom>
          <a:ln w="3175">
            <a:solidFill>
              <a:srgbClr val="00AAAE"/>
            </a:solidFill>
          </a:ln>
        </p:spPr>
        <p:style>
          <a:lnRef idx="1">
            <a:schemeClr val="accent1"/>
          </a:lnRef>
          <a:fillRef idx="0">
            <a:schemeClr val="accent1"/>
          </a:fillRef>
          <a:effectRef idx="0">
            <a:schemeClr val="accent1"/>
          </a:effectRef>
          <a:fontRef idx="minor">
            <a:schemeClr val="tx1"/>
          </a:fontRef>
        </p:style>
      </p:cxnSp>
      <p:sp>
        <p:nvSpPr>
          <p:cNvPr id="21" name="텍스트 개체 틀 8"/>
          <p:cNvSpPr>
            <a:spLocks noGrp="1"/>
          </p:cNvSpPr>
          <p:nvPr>
            <p:ph type="body" sz="quarter" idx="15" hasCustomPrompt="1"/>
          </p:nvPr>
        </p:nvSpPr>
        <p:spPr>
          <a:xfrm>
            <a:off x="3060684" y="410400"/>
            <a:ext cx="1080000" cy="2880000"/>
          </a:xfrm>
          <a:prstGeom prst="rect">
            <a:avLst/>
          </a:prstGeom>
        </p:spPr>
        <p:txBody>
          <a:bodyPr lIns="0" tIns="0" rIns="0" bIns="0"/>
          <a:lstStyle>
            <a:lvl1pPr marL="0" indent="0" algn="l">
              <a:lnSpc>
                <a:spcPts val="2400"/>
              </a:lnSpc>
              <a:spcBef>
                <a:spcPts val="0"/>
              </a:spcBef>
              <a:buNone/>
              <a:defRPr sz="2100" b="0" spc="-150">
                <a:solidFill>
                  <a:srgbClr val="00AAAE"/>
                </a:solidFill>
                <a:latin typeface="나눔명조" pitchFamily="18" charset="-127"/>
                <a:ea typeface="나눔명조" pitchFamily="18" charset="-127"/>
              </a:defRPr>
            </a:lvl1pPr>
          </a:lstStyle>
          <a:p>
            <a:pPr lvl="0"/>
            <a:r>
              <a:rPr lang="ko-KR" altLang="en-US" dirty="0" smtClean="0"/>
              <a:t>제목 </a:t>
            </a:r>
            <a:endParaRPr lang="ko-KR" altLang="en-US" dirty="0"/>
          </a:p>
        </p:txBody>
      </p:sp>
      <p:sp>
        <p:nvSpPr>
          <p:cNvPr id="22" name="텍스트 개체 틀 8"/>
          <p:cNvSpPr>
            <a:spLocks noGrp="1"/>
          </p:cNvSpPr>
          <p:nvPr>
            <p:ph type="body" sz="quarter" idx="16" hasCustomPrompt="1"/>
          </p:nvPr>
        </p:nvSpPr>
        <p:spPr>
          <a:xfrm rot="16200000">
            <a:off x="9107608" y="4948945"/>
            <a:ext cx="2628000" cy="720000"/>
          </a:xfrm>
          <a:prstGeom prst="rect">
            <a:avLst/>
          </a:prstGeom>
        </p:spPr>
        <p:txBody>
          <a:bodyPr lIns="0" tIns="0" rIns="0" bIns="0"/>
          <a:lstStyle>
            <a:lvl1pPr marL="0" indent="0" algn="l">
              <a:lnSpc>
                <a:spcPts val="3850"/>
              </a:lnSpc>
              <a:spcBef>
                <a:spcPts val="0"/>
              </a:spcBef>
              <a:buNone/>
              <a:defRPr sz="3850" b="0" spc="-150">
                <a:solidFill>
                  <a:srgbClr val="D1D3D4"/>
                </a:solidFill>
                <a:latin typeface="나눔명조" pitchFamily="18" charset="-127"/>
                <a:ea typeface="나눔명조" pitchFamily="18" charset="-127"/>
              </a:defRPr>
            </a:lvl1pPr>
          </a:lstStyle>
          <a:p>
            <a:pPr lvl="0"/>
            <a:r>
              <a:rPr lang="ko-KR" altLang="en-US" dirty="0" smtClean="0"/>
              <a:t>제목 </a:t>
            </a:r>
            <a:endParaRPr lang="ko-KR" altLang="en-US" dirty="0"/>
          </a:p>
        </p:txBody>
      </p:sp>
      <p:sp>
        <p:nvSpPr>
          <p:cNvPr id="24" name="타원 23"/>
          <p:cNvSpPr/>
          <p:nvPr userDrawn="1"/>
        </p:nvSpPr>
        <p:spPr>
          <a:xfrm>
            <a:off x="10224000" y="900000"/>
            <a:ext cx="180000" cy="180000"/>
          </a:xfrm>
          <a:prstGeom prst="ellipse">
            <a:avLst/>
          </a:prstGeom>
          <a:solidFill>
            <a:srgbClr val="745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타원 24"/>
          <p:cNvSpPr/>
          <p:nvPr userDrawn="1"/>
        </p:nvSpPr>
        <p:spPr>
          <a:xfrm>
            <a:off x="10224000" y="1620000"/>
            <a:ext cx="180000" cy="180000"/>
          </a:xfrm>
          <a:prstGeom prst="ellipse">
            <a:avLst/>
          </a:prstGeom>
          <a:solidFill>
            <a:srgbClr val="745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cxnSp>
        <p:nvCxnSpPr>
          <p:cNvPr id="4" name="직선 연결선 3"/>
          <p:cNvCxnSpPr/>
          <p:nvPr userDrawn="1"/>
        </p:nvCxnSpPr>
        <p:spPr>
          <a:xfrm>
            <a:off x="8784000" y="4739400"/>
            <a:ext cx="10800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텍스트 개체 틀 8"/>
          <p:cNvSpPr>
            <a:spLocks noGrp="1"/>
          </p:cNvSpPr>
          <p:nvPr>
            <p:ph type="body" sz="quarter" idx="12" hasCustomPrompt="1"/>
          </p:nvPr>
        </p:nvSpPr>
        <p:spPr>
          <a:xfrm>
            <a:off x="1098000" y="410400"/>
            <a:ext cx="2880000" cy="2520000"/>
          </a:xfrm>
          <a:prstGeom prst="rect">
            <a:avLst/>
          </a:prstGeom>
        </p:spPr>
        <p:txBody>
          <a:bodyPr lIns="0" tIns="0" rIns="0" bIns="0"/>
          <a:lstStyle>
            <a:lvl1pPr marL="0" indent="0">
              <a:lnSpc>
                <a:spcPts val="4600"/>
              </a:lnSpc>
              <a:spcBef>
                <a:spcPts val="0"/>
              </a:spcBef>
              <a:buNone/>
              <a:defRPr sz="4000" b="0" spc="-170" baseline="0">
                <a:solidFill>
                  <a:srgbClr val="00AAAE"/>
                </a:solidFill>
                <a:latin typeface="나눔명조" pitchFamily="18" charset="-127"/>
                <a:ea typeface="나눔명조" pitchFamily="18" charset="-127"/>
              </a:defRPr>
            </a:lvl1pPr>
          </a:lstStyle>
          <a:p>
            <a:pPr lvl="0"/>
            <a:r>
              <a:rPr lang="ko-KR" altLang="en-US" dirty="0" smtClean="0"/>
              <a:t>내용</a:t>
            </a:r>
            <a:endParaRPr lang="ko-KR" altLang="en-US" dirty="0"/>
          </a:p>
        </p:txBody>
      </p:sp>
      <p:sp>
        <p:nvSpPr>
          <p:cNvPr id="6" name="텍스트 개체 틀 8"/>
          <p:cNvSpPr>
            <a:spLocks noGrp="1"/>
          </p:cNvSpPr>
          <p:nvPr>
            <p:ph type="body" sz="quarter" idx="14" hasCustomPrompt="1"/>
          </p:nvPr>
        </p:nvSpPr>
        <p:spPr>
          <a:xfrm>
            <a:off x="4320000" y="410400"/>
            <a:ext cx="5760000" cy="540000"/>
          </a:xfrm>
          <a:prstGeom prst="rect">
            <a:avLst/>
          </a:prstGeom>
        </p:spPr>
        <p:txBody>
          <a:bodyPr lIns="0" tIns="0" rIns="0" bIns="0"/>
          <a:lstStyle>
            <a:lvl1pPr marL="0" indent="0" algn="l">
              <a:lnSpc>
                <a:spcPts val="2400"/>
              </a:lnSpc>
              <a:spcBef>
                <a:spcPts val="0"/>
              </a:spcBef>
              <a:buNone/>
              <a:defRPr sz="2100" b="0" spc="-150">
                <a:solidFill>
                  <a:srgbClr val="00AAAE"/>
                </a:solidFill>
                <a:latin typeface="나눔명조" pitchFamily="18" charset="-127"/>
                <a:ea typeface="나눔명조" pitchFamily="18" charset="-127"/>
              </a:defRPr>
            </a:lvl1pPr>
          </a:lstStyle>
          <a:p>
            <a:pPr lvl="0"/>
            <a:r>
              <a:rPr lang="ko-KR" altLang="en-US" dirty="0" smtClean="0"/>
              <a:t>제목 </a:t>
            </a:r>
            <a:endParaRPr lang="ko-KR" altLang="en-US" dirty="0"/>
          </a:p>
        </p:txBody>
      </p:sp>
      <p:cxnSp>
        <p:nvCxnSpPr>
          <p:cNvPr id="7" name="직선 연결선 6"/>
          <p:cNvCxnSpPr/>
          <p:nvPr userDrawn="1"/>
        </p:nvCxnSpPr>
        <p:spPr>
          <a:xfrm rot="5400000">
            <a:off x="-684000" y="3771937"/>
            <a:ext cx="7128000" cy="1588"/>
          </a:xfrm>
          <a:prstGeom prst="line">
            <a:avLst/>
          </a:prstGeom>
          <a:ln w="3175">
            <a:solidFill>
              <a:srgbClr val="00AAAE"/>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userDrawn="1"/>
        </p:nvCxnSpPr>
        <p:spPr>
          <a:xfrm rot="5400000">
            <a:off x="584361" y="3771937"/>
            <a:ext cx="7128000" cy="1588"/>
          </a:xfrm>
          <a:prstGeom prst="line">
            <a:avLst/>
          </a:prstGeom>
          <a:ln w="3175">
            <a:solidFill>
              <a:srgbClr val="00AAAE"/>
            </a:solidFill>
          </a:ln>
        </p:spPr>
        <p:style>
          <a:lnRef idx="1">
            <a:schemeClr val="accent1"/>
          </a:lnRef>
          <a:fillRef idx="0">
            <a:schemeClr val="accent1"/>
          </a:fillRef>
          <a:effectRef idx="0">
            <a:schemeClr val="accent1"/>
          </a:effectRef>
          <a:fontRef idx="minor">
            <a:schemeClr val="tx1"/>
          </a:fontRef>
        </p:style>
      </p:cxnSp>
      <p:sp>
        <p:nvSpPr>
          <p:cNvPr id="11" name="텍스트 개체 틀 8"/>
          <p:cNvSpPr>
            <a:spLocks noGrp="1"/>
          </p:cNvSpPr>
          <p:nvPr>
            <p:ph type="body" sz="quarter" idx="17" hasCustomPrompt="1"/>
          </p:nvPr>
        </p:nvSpPr>
        <p:spPr>
          <a:xfrm>
            <a:off x="4320000" y="864000"/>
            <a:ext cx="5940000" cy="2268000"/>
          </a:xfrm>
          <a:prstGeom prst="rect">
            <a:avLst/>
          </a:prstGeom>
        </p:spPr>
        <p:txBody>
          <a:bodyPr lIns="0" tIns="0" rIns="0" bIns="0"/>
          <a:lstStyle>
            <a:lvl1pPr marL="0" indent="0" algn="l">
              <a:lnSpc>
                <a:spcPts val="1600"/>
              </a:lnSpc>
              <a:spcBef>
                <a:spcPts val="0"/>
              </a:spcBef>
              <a:buNone/>
              <a:defRPr sz="1200" b="0" spc="-150">
                <a:solidFill>
                  <a:srgbClr val="745EA8"/>
                </a:solidFill>
                <a:latin typeface="나눔고딕" pitchFamily="50" charset="-127"/>
                <a:ea typeface="나눔고딕" pitchFamily="50" charset="-127"/>
              </a:defRPr>
            </a:lvl1pPr>
          </a:lstStyle>
          <a:p>
            <a:pPr lvl="0"/>
            <a:r>
              <a:rPr lang="ko-KR" altLang="en-US" dirty="0" smtClean="0"/>
              <a:t>제목 </a:t>
            </a:r>
            <a:endParaRPr lang="ko-KR" altLang="en-US" dirty="0"/>
          </a:p>
        </p:txBody>
      </p:sp>
      <p:sp>
        <p:nvSpPr>
          <p:cNvPr id="13" name="텍스트 개체 틀 8"/>
          <p:cNvSpPr>
            <a:spLocks noGrp="1"/>
          </p:cNvSpPr>
          <p:nvPr>
            <p:ph type="body" sz="quarter" idx="11" hasCustomPrompt="1"/>
          </p:nvPr>
        </p:nvSpPr>
        <p:spPr>
          <a:xfrm>
            <a:off x="123824" y="3714300"/>
            <a:ext cx="4486275" cy="2412000"/>
          </a:xfrm>
          <a:prstGeom prst="rect">
            <a:avLst/>
          </a:prstGeom>
        </p:spPr>
        <p:txBody>
          <a:bodyPr wrap="none" lIns="0" tIns="0" rIns="0" bIns="0"/>
          <a:lstStyle>
            <a:lvl1pPr marL="0" indent="0">
              <a:lnSpc>
                <a:spcPts val="18500"/>
              </a:lnSpc>
              <a:spcBef>
                <a:spcPts val="0"/>
              </a:spcBef>
              <a:buNone/>
              <a:defRPr sz="18500" b="0" spc="-150">
                <a:solidFill>
                  <a:srgbClr val="C6C8CA"/>
                </a:solidFill>
                <a:latin typeface="나눔명조" pitchFamily="18" charset="-127"/>
                <a:ea typeface="나눔명조" pitchFamily="18" charset="-127"/>
              </a:defRPr>
            </a:lvl1pPr>
          </a:lstStyle>
          <a:p>
            <a:pPr lvl="0"/>
            <a:r>
              <a:rPr lang="en-US" altLang="ko-KR" dirty="0" smtClean="0"/>
              <a:t>5</a:t>
            </a:r>
            <a:r>
              <a:rPr lang="ko-KR" altLang="en-US" dirty="0" smtClean="0"/>
              <a:t> </a:t>
            </a:r>
            <a:endParaRPr lang="ko-KR" altLang="en-US" dirty="0"/>
          </a:p>
        </p:txBody>
      </p:sp>
      <p:sp>
        <p:nvSpPr>
          <p:cNvPr id="14" name="텍스트 개체 틀 8"/>
          <p:cNvSpPr>
            <a:spLocks noGrp="1"/>
          </p:cNvSpPr>
          <p:nvPr>
            <p:ph type="body" sz="quarter" idx="16" hasCustomPrompt="1"/>
          </p:nvPr>
        </p:nvSpPr>
        <p:spPr>
          <a:xfrm rot="16200000">
            <a:off x="9107608" y="4939200"/>
            <a:ext cx="2628000" cy="720000"/>
          </a:xfrm>
          <a:prstGeom prst="rect">
            <a:avLst/>
          </a:prstGeom>
        </p:spPr>
        <p:txBody>
          <a:bodyPr lIns="0" tIns="0" rIns="0" bIns="0"/>
          <a:lstStyle>
            <a:lvl1pPr marL="0" indent="0" algn="l">
              <a:lnSpc>
                <a:spcPts val="3850"/>
              </a:lnSpc>
              <a:spcBef>
                <a:spcPts val="0"/>
              </a:spcBef>
              <a:buNone/>
              <a:defRPr sz="3850" b="0" spc="-150">
                <a:solidFill>
                  <a:srgbClr val="D1D3D4"/>
                </a:solidFill>
                <a:latin typeface="나눔명조" pitchFamily="18" charset="-127"/>
                <a:ea typeface="나눔명조" pitchFamily="18" charset="-127"/>
              </a:defRPr>
            </a:lvl1pPr>
          </a:lstStyle>
          <a:p>
            <a:pPr lvl="0"/>
            <a:r>
              <a:rPr lang="ko-KR" altLang="en-US" dirty="0" smtClean="0"/>
              <a:t>제목 </a:t>
            </a:r>
            <a:endParaRPr lang="ko-KR" altLang="en-US" dirty="0"/>
          </a:p>
        </p:txBody>
      </p:sp>
      <p:sp>
        <p:nvSpPr>
          <p:cNvPr id="15" name="타원 14"/>
          <p:cNvSpPr/>
          <p:nvPr userDrawn="1"/>
        </p:nvSpPr>
        <p:spPr>
          <a:xfrm>
            <a:off x="10224000" y="900000"/>
            <a:ext cx="180000" cy="180000"/>
          </a:xfrm>
          <a:prstGeom prst="ellipse">
            <a:avLst/>
          </a:prstGeom>
          <a:solidFill>
            <a:srgbClr val="745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타원 15"/>
          <p:cNvSpPr/>
          <p:nvPr userDrawn="1"/>
        </p:nvSpPr>
        <p:spPr>
          <a:xfrm>
            <a:off x="10224000" y="1620000"/>
            <a:ext cx="180000" cy="180000"/>
          </a:xfrm>
          <a:prstGeom prst="ellipse">
            <a:avLst/>
          </a:prstGeom>
          <a:solidFill>
            <a:srgbClr val="745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사용자 지정 레이아웃">
    <p:spTree>
      <p:nvGrpSpPr>
        <p:cNvPr id="1" name=""/>
        <p:cNvGrpSpPr/>
        <p:nvPr/>
      </p:nvGrpSpPr>
      <p:grpSpPr>
        <a:xfrm>
          <a:off x="0" y="0"/>
          <a:ext cx="0" cy="0"/>
          <a:chOff x="0" y="0"/>
          <a:chExt cx="0" cy="0"/>
        </a:xfrm>
      </p:grpSpPr>
      <p:cxnSp>
        <p:nvCxnSpPr>
          <p:cNvPr id="3" name="직선 연결선 2"/>
          <p:cNvCxnSpPr/>
          <p:nvPr userDrawn="1"/>
        </p:nvCxnSpPr>
        <p:spPr>
          <a:xfrm>
            <a:off x="8784000" y="4739400"/>
            <a:ext cx="10800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직선 연결선 5"/>
          <p:cNvCxnSpPr/>
          <p:nvPr userDrawn="1"/>
        </p:nvCxnSpPr>
        <p:spPr>
          <a:xfrm rot="5400000">
            <a:off x="-684000" y="3771937"/>
            <a:ext cx="7128000" cy="1588"/>
          </a:xfrm>
          <a:prstGeom prst="line">
            <a:avLst/>
          </a:prstGeom>
          <a:ln w="3175">
            <a:solidFill>
              <a:srgbClr val="00AAAE"/>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userDrawn="1"/>
        </p:nvCxnSpPr>
        <p:spPr>
          <a:xfrm rot="5400000">
            <a:off x="584361" y="3771937"/>
            <a:ext cx="7128000" cy="1588"/>
          </a:xfrm>
          <a:prstGeom prst="line">
            <a:avLst/>
          </a:prstGeom>
          <a:ln w="3175">
            <a:solidFill>
              <a:srgbClr val="00AAAE"/>
            </a:solidFill>
          </a:ln>
        </p:spPr>
        <p:style>
          <a:lnRef idx="1">
            <a:schemeClr val="accent1"/>
          </a:lnRef>
          <a:fillRef idx="0">
            <a:schemeClr val="accent1"/>
          </a:fillRef>
          <a:effectRef idx="0">
            <a:schemeClr val="accent1"/>
          </a:effectRef>
          <a:fontRef idx="minor">
            <a:schemeClr val="tx1"/>
          </a:fontRef>
        </p:style>
      </p:cxnSp>
      <p:sp>
        <p:nvSpPr>
          <p:cNvPr id="17" name="타원 16"/>
          <p:cNvSpPr/>
          <p:nvPr userDrawn="1"/>
        </p:nvSpPr>
        <p:spPr>
          <a:xfrm>
            <a:off x="10224000" y="900000"/>
            <a:ext cx="180000" cy="180000"/>
          </a:xfrm>
          <a:prstGeom prst="ellipse">
            <a:avLst/>
          </a:prstGeom>
          <a:solidFill>
            <a:srgbClr val="745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타원 17"/>
          <p:cNvSpPr/>
          <p:nvPr userDrawn="1"/>
        </p:nvSpPr>
        <p:spPr>
          <a:xfrm>
            <a:off x="10224000" y="1620000"/>
            <a:ext cx="180000" cy="180000"/>
          </a:xfrm>
          <a:prstGeom prst="ellipse">
            <a:avLst/>
          </a:prstGeom>
          <a:solidFill>
            <a:srgbClr val="745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텍스트 개체 틀 8"/>
          <p:cNvSpPr>
            <a:spLocks noGrp="1"/>
          </p:cNvSpPr>
          <p:nvPr>
            <p:ph type="body" sz="quarter" idx="12" hasCustomPrompt="1"/>
          </p:nvPr>
        </p:nvSpPr>
        <p:spPr>
          <a:xfrm>
            <a:off x="1098000" y="410400"/>
            <a:ext cx="2880000" cy="2520000"/>
          </a:xfrm>
          <a:prstGeom prst="rect">
            <a:avLst/>
          </a:prstGeom>
        </p:spPr>
        <p:txBody>
          <a:bodyPr lIns="0" tIns="0" rIns="0" bIns="0"/>
          <a:lstStyle>
            <a:lvl1pPr marL="0" indent="0">
              <a:lnSpc>
                <a:spcPts val="4600"/>
              </a:lnSpc>
              <a:spcBef>
                <a:spcPts val="0"/>
              </a:spcBef>
              <a:buNone/>
              <a:defRPr sz="4000" b="0" spc="-170" baseline="0">
                <a:solidFill>
                  <a:srgbClr val="00AAAE"/>
                </a:solidFill>
                <a:latin typeface="나눔명조" pitchFamily="18" charset="-127"/>
                <a:ea typeface="나눔명조" pitchFamily="18" charset="-127"/>
              </a:defRPr>
            </a:lvl1pPr>
          </a:lstStyle>
          <a:p>
            <a:pPr lvl="0"/>
            <a:r>
              <a:rPr lang="ko-KR" altLang="en-US" dirty="0" smtClean="0"/>
              <a:t>내용</a:t>
            </a:r>
            <a:endParaRPr lang="ko-KR" altLang="en-US" dirty="0"/>
          </a:p>
        </p:txBody>
      </p:sp>
      <p:sp>
        <p:nvSpPr>
          <p:cNvPr id="27" name="텍스트 개체 틀 8"/>
          <p:cNvSpPr>
            <a:spLocks noGrp="1"/>
          </p:cNvSpPr>
          <p:nvPr>
            <p:ph type="body" sz="quarter" idx="16" hasCustomPrompt="1"/>
          </p:nvPr>
        </p:nvSpPr>
        <p:spPr>
          <a:xfrm rot="16200000">
            <a:off x="9107608" y="4939200"/>
            <a:ext cx="2628000" cy="720000"/>
          </a:xfrm>
          <a:prstGeom prst="rect">
            <a:avLst/>
          </a:prstGeom>
        </p:spPr>
        <p:txBody>
          <a:bodyPr lIns="0" tIns="0" rIns="0" bIns="0"/>
          <a:lstStyle>
            <a:lvl1pPr marL="0" indent="0" algn="l">
              <a:lnSpc>
                <a:spcPts val="3850"/>
              </a:lnSpc>
              <a:spcBef>
                <a:spcPts val="0"/>
              </a:spcBef>
              <a:buNone/>
              <a:defRPr sz="3850" b="0" spc="-150">
                <a:solidFill>
                  <a:srgbClr val="D1D3D4"/>
                </a:solidFill>
                <a:latin typeface="나눔명조" pitchFamily="18" charset="-127"/>
                <a:ea typeface="나눔명조" pitchFamily="18" charset="-127"/>
              </a:defRPr>
            </a:lvl1pPr>
          </a:lstStyle>
          <a:p>
            <a:pPr lvl="0"/>
            <a:r>
              <a:rPr lang="ko-KR" altLang="en-US" dirty="0" smtClean="0"/>
              <a:t>제목 </a:t>
            </a:r>
            <a:endParaRPr lang="ko-KR" altLang="en-US" dirty="0"/>
          </a:p>
        </p:txBody>
      </p:sp>
      <p:sp>
        <p:nvSpPr>
          <p:cNvPr id="30" name="텍스트 개체 틀 8"/>
          <p:cNvSpPr>
            <a:spLocks noGrp="1"/>
          </p:cNvSpPr>
          <p:nvPr>
            <p:ph type="body" sz="quarter" idx="11" hasCustomPrompt="1"/>
          </p:nvPr>
        </p:nvSpPr>
        <p:spPr>
          <a:xfrm>
            <a:off x="123824" y="3714300"/>
            <a:ext cx="4486275" cy="2412000"/>
          </a:xfrm>
          <a:prstGeom prst="rect">
            <a:avLst/>
          </a:prstGeom>
        </p:spPr>
        <p:txBody>
          <a:bodyPr wrap="none" lIns="0" tIns="0" rIns="0" bIns="0"/>
          <a:lstStyle>
            <a:lvl1pPr marL="0" indent="0">
              <a:lnSpc>
                <a:spcPts val="18500"/>
              </a:lnSpc>
              <a:spcBef>
                <a:spcPts val="0"/>
              </a:spcBef>
              <a:buNone/>
              <a:defRPr sz="18500" b="0" spc="-150">
                <a:solidFill>
                  <a:srgbClr val="C6C8CA"/>
                </a:solidFill>
                <a:latin typeface="나눔명조" pitchFamily="18" charset="-127"/>
                <a:ea typeface="나눔명조" pitchFamily="18" charset="-127"/>
              </a:defRPr>
            </a:lvl1pPr>
          </a:lstStyle>
          <a:p>
            <a:pPr lvl="0"/>
            <a:r>
              <a:rPr lang="en-US" altLang="ko-KR" dirty="0" smtClean="0"/>
              <a:t>5</a:t>
            </a:r>
            <a:r>
              <a:rPr lang="ko-KR" altLang="en-US" dirty="0" smtClean="0"/>
              <a:t> </a:t>
            </a:r>
            <a:endParaRPr lang="ko-KR" altLang="en-US" dirty="0"/>
          </a:p>
        </p:txBody>
      </p:sp>
      <p:sp>
        <p:nvSpPr>
          <p:cNvPr id="31" name="텍스트 개체 틀 8"/>
          <p:cNvSpPr>
            <a:spLocks noGrp="1"/>
          </p:cNvSpPr>
          <p:nvPr>
            <p:ph type="body" sz="quarter" idx="14" hasCustomPrompt="1"/>
          </p:nvPr>
        </p:nvSpPr>
        <p:spPr>
          <a:xfrm>
            <a:off x="4320000" y="410400"/>
            <a:ext cx="5760000" cy="540000"/>
          </a:xfrm>
          <a:prstGeom prst="rect">
            <a:avLst/>
          </a:prstGeom>
        </p:spPr>
        <p:txBody>
          <a:bodyPr lIns="0" tIns="0" rIns="0" bIns="0"/>
          <a:lstStyle>
            <a:lvl1pPr marL="0" indent="0" algn="l">
              <a:lnSpc>
                <a:spcPts val="2400"/>
              </a:lnSpc>
              <a:spcBef>
                <a:spcPts val="0"/>
              </a:spcBef>
              <a:buNone/>
              <a:defRPr sz="2100" b="0" spc="-150">
                <a:solidFill>
                  <a:srgbClr val="00AAAE"/>
                </a:solidFill>
                <a:latin typeface="나눔명조" pitchFamily="18" charset="-127"/>
                <a:ea typeface="나눔명조" pitchFamily="18" charset="-127"/>
              </a:defRPr>
            </a:lvl1pPr>
          </a:lstStyle>
          <a:p>
            <a:pPr lvl="0"/>
            <a:r>
              <a:rPr lang="ko-KR" altLang="en-US" dirty="0" smtClean="0"/>
              <a:t>제목 </a:t>
            </a:r>
            <a:endParaRPr lang="ko-K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2" r:id="rId4"/>
  </p:sldLayoutIdLst>
  <p:txStyles>
    <p:titleStyle>
      <a:lvl1pPr algn="ctr" defTabSz="1043056" rtl="0" eaLnBrk="1" latinLnBrk="1"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1"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ko-KR"/>
      </a:defPPr>
      <a:lvl1pPr marL="0" algn="l" defTabSz="1043056" rtl="0" eaLnBrk="1" latinLnBrk="1" hangingPunct="1">
        <a:defRPr sz="2100" kern="1200">
          <a:solidFill>
            <a:schemeClr val="tx1"/>
          </a:solidFill>
          <a:latin typeface="+mn-lt"/>
          <a:ea typeface="+mn-ea"/>
          <a:cs typeface="+mn-cs"/>
        </a:defRPr>
      </a:lvl1pPr>
      <a:lvl2pPr marL="521528" algn="l" defTabSz="1043056" rtl="0" eaLnBrk="1" latinLnBrk="1" hangingPunct="1">
        <a:defRPr sz="2100" kern="1200">
          <a:solidFill>
            <a:schemeClr val="tx1"/>
          </a:solidFill>
          <a:latin typeface="+mn-lt"/>
          <a:ea typeface="+mn-ea"/>
          <a:cs typeface="+mn-cs"/>
        </a:defRPr>
      </a:lvl2pPr>
      <a:lvl3pPr marL="1043056" algn="l" defTabSz="1043056" rtl="0" eaLnBrk="1" latinLnBrk="1" hangingPunct="1">
        <a:defRPr sz="2100" kern="1200">
          <a:solidFill>
            <a:schemeClr val="tx1"/>
          </a:solidFill>
          <a:latin typeface="+mn-lt"/>
          <a:ea typeface="+mn-ea"/>
          <a:cs typeface="+mn-cs"/>
        </a:defRPr>
      </a:lvl3pPr>
      <a:lvl4pPr marL="1564584" algn="l" defTabSz="1043056" rtl="0" eaLnBrk="1" latinLnBrk="1" hangingPunct="1">
        <a:defRPr sz="2100" kern="1200">
          <a:solidFill>
            <a:schemeClr val="tx1"/>
          </a:solidFill>
          <a:latin typeface="+mn-lt"/>
          <a:ea typeface="+mn-ea"/>
          <a:cs typeface="+mn-cs"/>
        </a:defRPr>
      </a:lvl4pPr>
      <a:lvl5pPr marL="2086112" algn="l" defTabSz="1043056" rtl="0" eaLnBrk="1" latinLnBrk="1" hangingPunct="1">
        <a:defRPr sz="2100" kern="1200">
          <a:solidFill>
            <a:schemeClr val="tx1"/>
          </a:solidFill>
          <a:latin typeface="+mn-lt"/>
          <a:ea typeface="+mn-ea"/>
          <a:cs typeface="+mn-cs"/>
        </a:defRPr>
      </a:lvl5pPr>
      <a:lvl6pPr marL="2607640" algn="l" defTabSz="1043056" rtl="0" eaLnBrk="1" latinLnBrk="1" hangingPunct="1">
        <a:defRPr sz="2100" kern="1200">
          <a:solidFill>
            <a:schemeClr val="tx1"/>
          </a:solidFill>
          <a:latin typeface="+mn-lt"/>
          <a:ea typeface="+mn-ea"/>
          <a:cs typeface="+mn-cs"/>
        </a:defRPr>
      </a:lvl6pPr>
      <a:lvl7pPr marL="3129168" algn="l" defTabSz="1043056" rtl="0" eaLnBrk="1" latinLnBrk="1" hangingPunct="1">
        <a:defRPr sz="2100" kern="1200">
          <a:solidFill>
            <a:schemeClr val="tx1"/>
          </a:solidFill>
          <a:latin typeface="+mn-lt"/>
          <a:ea typeface="+mn-ea"/>
          <a:cs typeface="+mn-cs"/>
        </a:defRPr>
      </a:lvl7pPr>
      <a:lvl8pPr marL="3650696" algn="l" defTabSz="1043056" rtl="0" eaLnBrk="1" latinLnBrk="1" hangingPunct="1">
        <a:defRPr sz="2100" kern="1200">
          <a:solidFill>
            <a:schemeClr val="tx1"/>
          </a:solidFill>
          <a:latin typeface="+mn-lt"/>
          <a:ea typeface="+mn-ea"/>
          <a:cs typeface="+mn-cs"/>
        </a:defRPr>
      </a:lvl8pPr>
      <a:lvl9pPr marL="4172224" algn="l" defTabSz="1043056" rtl="0" eaLnBrk="1" latinLnBrk="1"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hangeul.naver.com/fon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hangeul.naver.com/fon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hangeul.naver.com/fon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hangeul.naver.com/font"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hangeul.naver.com/fon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hangeul.naver.com/fon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hangeul.naver.com/fon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a:graysc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87084"/>
            <a:ext cx="10693400" cy="8011824"/>
          </a:xfrm>
          <a:prstGeom prst="rect">
            <a:avLst/>
          </a:prstGeom>
        </p:spPr>
      </p:pic>
      <p:sp>
        <p:nvSpPr>
          <p:cNvPr id="4" name="텍스트 개체 틀 3"/>
          <p:cNvSpPr>
            <a:spLocks noGrp="1"/>
          </p:cNvSpPr>
          <p:nvPr>
            <p:ph type="body" sz="quarter" idx="12"/>
          </p:nvPr>
        </p:nvSpPr>
        <p:spPr>
          <a:xfrm>
            <a:off x="4740906" y="417486"/>
            <a:ext cx="5760000" cy="3240000"/>
          </a:xfrm>
        </p:spPr>
        <p:txBody>
          <a:bodyPr/>
          <a:lstStyle/>
          <a:p>
            <a:r>
              <a:rPr lang="en-US" altLang="ko-KR" spc="0" dirty="0" smtClean="0"/>
              <a:t>“</a:t>
            </a:r>
            <a:r>
              <a:rPr lang="ko-KR" altLang="en-US" spc="0" dirty="0" smtClean="0"/>
              <a:t>한국의 공항</a:t>
            </a:r>
            <a:r>
              <a:rPr lang="en-US" altLang="ko-KR" spc="0" dirty="0" smtClean="0"/>
              <a:t>, </a:t>
            </a:r>
          </a:p>
          <a:p>
            <a:r>
              <a:rPr lang="ko-KR" altLang="en-US" spc="0" dirty="0" smtClean="0"/>
              <a:t>   그 경계에 갇힌 난민들</a:t>
            </a:r>
            <a:r>
              <a:rPr lang="en-US" altLang="ko-KR" spc="0" dirty="0" smtClean="0"/>
              <a:t>”</a:t>
            </a:r>
          </a:p>
          <a:p>
            <a:endParaRPr lang="ko-KR" altLang="en-US" spc="0" dirty="0"/>
          </a:p>
        </p:txBody>
      </p:sp>
      <p:sp>
        <p:nvSpPr>
          <p:cNvPr id="5" name="텍스트 개체 틀 4"/>
          <p:cNvSpPr>
            <a:spLocks noGrp="1"/>
          </p:cNvSpPr>
          <p:nvPr>
            <p:ph type="body" sz="quarter" idx="14"/>
          </p:nvPr>
        </p:nvSpPr>
        <p:spPr>
          <a:xfrm>
            <a:off x="4374000" y="6457800"/>
            <a:ext cx="5760000" cy="818531"/>
          </a:xfrm>
        </p:spPr>
        <p:txBody>
          <a:bodyPr/>
          <a:lstStyle/>
          <a:p>
            <a:r>
              <a:rPr lang="en-US" altLang="ko-KR" spc="0" dirty="0" smtClean="0"/>
              <a:t>2016. 05. 25   </a:t>
            </a:r>
            <a:r>
              <a:rPr lang="ko-KR" altLang="en-US" spc="0" dirty="0" smtClean="0"/>
              <a:t>난민인권센터</a:t>
            </a:r>
            <a:endParaRPr lang="en-US" altLang="ko-KR" spc="0" dirty="0" smtClean="0"/>
          </a:p>
          <a:p>
            <a:r>
              <a:rPr lang="ko-KR" altLang="en-US" spc="0" dirty="0" err="1" smtClean="0"/>
              <a:t>고은지</a:t>
            </a:r>
            <a:endParaRPr lang="ko-KR" altLang="en-US" spc="0" dirty="0"/>
          </a:p>
        </p:txBody>
      </p:sp>
      <p:sp>
        <p:nvSpPr>
          <p:cNvPr id="6" name="텍스트 개체 틀 5"/>
          <p:cNvSpPr>
            <a:spLocks noGrp="1"/>
          </p:cNvSpPr>
          <p:nvPr>
            <p:ph type="body" sz="quarter" idx="17"/>
          </p:nvPr>
        </p:nvSpPr>
        <p:spPr>
          <a:xfrm>
            <a:off x="309299" y="3942012"/>
            <a:ext cx="7559257" cy="2340000"/>
          </a:xfrm>
        </p:spPr>
        <p:txBody>
          <a:bodyPr/>
          <a:lstStyle/>
          <a:p>
            <a:pPr>
              <a:lnSpc>
                <a:spcPct val="100000"/>
              </a:lnSpc>
            </a:pPr>
            <a:r>
              <a:rPr lang="ko-KR" altLang="en-US" sz="4400" b="1" dirty="0" smtClean="0"/>
              <a:t>공항만 난민신청 실태조사 보고</a:t>
            </a:r>
            <a:r>
              <a:rPr lang="en-US" altLang="ko-KR" sz="4400" b="1" dirty="0" smtClean="0"/>
              <a:t>:</a:t>
            </a:r>
          </a:p>
          <a:p>
            <a:pPr>
              <a:lnSpc>
                <a:spcPct val="100000"/>
              </a:lnSpc>
            </a:pPr>
            <a:r>
              <a:rPr lang="ko-KR" altLang="en-US" sz="4400" b="1" dirty="0" smtClean="0"/>
              <a:t>처우 및 인권문제</a:t>
            </a:r>
            <a:endParaRPr lang="ko-KR" altLang="en-US" sz="4400" b="1" dirty="0"/>
          </a:p>
        </p:txBody>
      </p:sp>
      <p:sp>
        <p:nvSpPr>
          <p:cNvPr id="12" name="TextBox 9"/>
          <p:cNvSpPr txBox="1"/>
          <p:nvPr/>
        </p:nvSpPr>
        <p:spPr>
          <a:xfrm rot="16200000">
            <a:off x="9410548" y="5895186"/>
            <a:ext cx="2081243" cy="107722"/>
          </a:xfrm>
          <a:prstGeom prst="rect">
            <a:avLst/>
          </a:prstGeom>
          <a:noFill/>
        </p:spPr>
        <p:txBody>
          <a:bodyPr wrap="square" lIns="0" tIns="0" rIns="0" bIns="0" rtlCol="0">
            <a:spAutoFit/>
          </a:bodyPr>
          <a:lstStyle>
            <a:defPPr>
              <a:defRPr lang="ko-KR"/>
            </a:defPPr>
            <a:lvl1pPr marL="0" algn="l" defTabSz="1043056" rtl="0" eaLnBrk="1" latinLnBrk="1" hangingPunct="1">
              <a:defRPr sz="2100" kern="1200">
                <a:solidFill>
                  <a:schemeClr val="tx1"/>
                </a:solidFill>
                <a:latin typeface="+mn-lt"/>
                <a:ea typeface="+mn-ea"/>
                <a:cs typeface="+mn-cs"/>
              </a:defRPr>
            </a:lvl1pPr>
            <a:lvl2pPr marL="521528" algn="l" defTabSz="1043056" rtl="0" eaLnBrk="1" latinLnBrk="1" hangingPunct="1">
              <a:defRPr sz="2100" kern="1200">
                <a:solidFill>
                  <a:schemeClr val="tx1"/>
                </a:solidFill>
                <a:latin typeface="+mn-lt"/>
                <a:ea typeface="+mn-ea"/>
                <a:cs typeface="+mn-cs"/>
              </a:defRPr>
            </a:lvl2pPr>
            <a:lvl3pPr marL="1043056" algn="l" defTabSz="1043056" rtl="0" eaLnBrk="1" latinLnBrk="1" hangingPunct="1">
              <a:defRPr sz="2100" kern="1200">
                <a:solidFill>
                  <a:schemeClr val="tx1"/>
                </a:solidFill>
                <a:latin typeface="+mn-lt"/>
                <a:ea typeface="+mn-ea"/>
                <a:cs typeface="+mn-cs"/>
              </a:defRPr>
            </a:lvl3pPr>
            <a:lvl4pPr marL="1564584" algn="l" defTabSz="1043056" rtl="0" eaLnBrk="1" latinLnBrk="1" hangingPunct="1">
              <a:defRPr sz="2100" kern="1200">
                <a:solidFill>
                  <a:schemeClr val="tx1"/>
                </a:solidFill>
                <a:latin typeface="+mn-lt"/>
                <a:ea typeface="+mn-ea"/>
                <a:cs typeface="+mn-cs"/>
              </a:defRPr>
            </a:lvl4pPr>
            <a:lvl5pPr marL="2086112" algn="l" defTabSz="1043056" rtl="0" eaLnBrk="1" latinLnBrk="1" hangingPunct="1">
              <a:defRPr sz="2100" kern="1200">
                <a:solidFill>
                  <a:schemeClr val="tx1"/>
                </a:solidFill>
                <a:latin typeface="+mn-lt"/>
                <a:ea typeface="+mn-ea"/>
                <a:cs typeface="+mn-cs"/>
              </a:defRPr>
            </a:lvl5pPr>
            <a:lvl6pPr marL="2607640" algn="l" defTabSz="1043056" rtl="0" eaLnBrk="1" latinLnBrk="1" hangingPunct="1">
              <a:defRPr sz="2100" kern="1200">
                <a:solidFill>
                  <a:schemeClr val="tx1"/>
                </a:solidFill>
                <a:latin typeface="+mn-lt"/>
                <a:ea typeface="+mn-ea"/>
                <a:cs typeface="+mn-cs"/>
              </a:defRPr>
            </a:lvl6pPr>
            <a:lvl7pPr marL="3129168" algn="l" defTabSz="1043056" rtl="0" eaLnBrk="1" latinLnBrk="1" hangingPunct="1">
              <a:defRPr sz="2100" kern="1200">
                <a:solidFill>
                  <a:schemeClr val="tx1"/>
                </a:solidFill>
                <a:latin typeface="+mn-lt"/>
                <a:ea typeface="+mn-ea"/>
                <a:cs typeface="+mn-cs"/>
              </a:defRPr>
            </a:lvl7pPr>
            <a:lvl8pPr marL="3650696" algn="l" defTabSz="1043056" rtl="0" eaLnBrk="1" latinLnBrk="1" hangingPunct="1">
              <a:defRPr sz="2100" kern="1200">
                <a:solidFill>
                  <a:schemeClr val="tx1"/>
                </a:solidFill>
                <a:latin typeface="+mn-lt"/>
                <a:ea typeface="+mn-ea"/>
                <a:cs typeface="+mn-cs"/>
              </a:defRPr>
            </a:lvl8pPr>
            <a:lvl9pPr marL="4172224" algn="l" defTabSz="1043056" rtl="0" eaLnBrk="1" latinLnBrk="1" hangingPunct="1">
              <a:defRPr sz="2100" kern="1200">
                <a:solidFill>
                  <a:schemeClr val="tx1"/>
                </a:solidFill>
                <a:latin typeface="+mn-lt"/>
                <a:ea typeface="+mn-ea"/>
                <a:cs typeface="+mn-cs"/>
              </a:defRPr>
            </a:lvl9pPr>
          </a:lstStyle>
          <a:p>
            <a:r>
              <a:rPr lang="ko-KR" altLang="en-US" sz="700" dirty="0" smtClean="0">
                <a:solidFill>
                  <a:schemeClr val="bg1"/>
                </a:solidFill>
                <a:latin typeface="나눔고딕" pitchFamily="50" charset="-127"/>
                <a:ea typeface="나눔고딕" pitchFamily="50" charset="-127"/>
              </a:rPr>
              <a:t>이 문서는 나눔글꼴로 작성되었습니다</a:t>
            </a:r>
            <a:r>
              <a:rPr lang="en-US" altLang="ko-KR" sz="700" dirty="0" smtClean="0">
                <a:solidFill>
                  <a:schemeClr val="bg1"/>
                </a:solidFill>
                <a:latin typeface="나눔고딕" pitchFamily="50" charset="-127"/>
                <a:ea typeface="나눔고딕" pitchFamily="50" charset="-127"/>
              </a:rPr>
              <a:t>. </a:t>
            </a:r>
            <a:r>
              <a:rPr lang="ko-KR" altLang="en-US" sz="700" dirty="0" smtClean="0">
                <a:solidFill>
                  <a:schemeClr val="bg1"/>
                </a:solidFill>
                <a:latin typeface="나눔고딕" pitchFamily="50" charset="-127"/>
                <a:ea typeface="나눔고딕" pitchFamily="50" charset="-127"/>
                <a:hlinkClick r:id="rId4"/>
              </a:rPr>
              <a:t>다운받기</a:t>
            </a:r>
            <a:endParaRPr lang="ko-KR" altLang="en-US" sz="700" dirty="0">
              <a:solidFill>
                <a:schemeClr val="bg1"/>
              </a:solidFill>
              <a:latin typeface="나눔고딕" pitchFamily="50" charset="-127"/>
              <a:ea typeface="나눔고딕" pitchFamily="50" charset="-127"/>
            </a:endParaRPr>
          </a:p>
        </p:txBody>
      </p:sp>
      <p:cxnSp>
        <p:nvCxnSpPr>
          <p:cNvPr id="10" name="직선 연결선 9"/>
          <p:cNvCxnSpPr/>
          <p:nvPr/>
        </p:nvCxnSpPr>
        <p:spPr>
          <a:xfrm rot="5400000">
            <a:off x="-829140" y="3757423"/>
            <a:ext cx="7128000" cy="1588"/>
          </a:xfrm>
          <a:prstGeom prst="line">
            <a:avLst/>
          </a:prstGeom>
          <a:ln w="3175">
            <a:solidFill>
              <a:srgbClr val="FFFFFF">
                <a:alpha val="50196"/>
              </a:srgbClr>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p:nvCxnSpPr>
        <p:spPr>
          <a:xfrm rot="5400000">
            <a:off x="439221" y="3757423"/>
            <a:ext cx="7128000" cy="1588"/>
          </a:xfrm>
          <a:prstGeom prst="line">
            <a:avLst/>
          </a:prstGeom>
          <a:ln w="3175">
            <a:solidFill>
              <a:srgbClr val="FFFFFF">
                <a:alpha val="50196"/>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descr="p03_경과보고서2.jpg"/>
          <p:cNvPicPr>
            <a:picLocks noChangeAspect="1"/>
          </p:cNvPicPr>
          <p:nvPr/>
        </p:nvPicPr>
        <p:blipFill>
          <a:blip r:embed="rId3" cstate="print"/>
          <a:stretch>
            <a:fillRect/>
          </a:stretch>
        </p:blipFill>
        <p:spPr>
          <a:xfrm>
            <a:off x="508" y="1111"/>
            <a:ext cx="10692384" cy="7559040"/>
          </a:xfrm>
          <a:prstGeom prst="rect">
            <a:avLst/>
          </a:prstGeom>
        </p:spPr>
      </p:pic>
      <p:sp>
        <p:nvSpPr>
          <p:cNvPr id="8" name="TextBox 9"/>
          <p:cNvSpPr txBox="1"/>
          <p:nvPr/>
        </p:nvSpPr>
        <p:spPr>
          <a:xfrm rot="16200000">
            <a:off x="9410548" y="5895186"/>
            <a:ext cx="2081243" cy="107722"/>
          </a:xfrm>
          <a:prstGeom prst="rect">
            <a:avLst/>
          </a:prstGeom>
          <a:noFill/>
        </p:spPr>
        <p:txBody>
          <a:bodyPr wrap="square" lIns="0" tIns="0" rIns="0" bIns="0" rtlCol="0">
            <a:spAutoFit/>
          </a:bodyPr>
          <a:lstStyle>
            <a:defPPr>
              <a:defRPr lang="ko-KR"/>
            </a:defPPr>
            <a:lvl1pPr marL="0" algn="l" defTabSz="1043056" rtl="0" eaLnBrk="1" latinLnBrk="1" hangingPunct="1">
              <a:defRPr sz="2100" kern="1200">
                <a:solidFill>
                  <a:schemeClr val="tx1"/>
                </a:solidFill>
                <a:latin typeface="+mn-lt"/>
                <a:ea typeface="+mn-ea"/>
                <a:cs typeface="+mn-cs"/>
              </a:defRPr>
            </a:lvl1pPr>
            <a:lvl2pPr marL="521528" algn="l" defTabSz="1043056" rtl="0" eaLnBrk="1" latinLnBrk="1" hangingPunct="1">
              <a:defRPr sz="2100" kern="1200">
                <a:solidFill>
                  <a:schemeClr val="tx1"/>
                </a:solidFill>
                <a:latin typeface="+mn-lt"/>
                <a:ea typeface="+mn-ea"/>
                <a:cs typeface="+mn-cs"/>
              </a:defRPr>
            </a:lvl2pPr>
            <a:lvl3pPr marL="1043056" algn="l" defTabSz="1043056" rtl="0" eaLnBrk="1" latinLnBrk="1" hangingPunct="1">
              <a:defRPr sz="2100" kern="1200">
                <a:solidFill>
                  <a:schemeClr val="tx1"/>
                </a:solidFill>
                <a:latin typeface="+mn-lt"/>
                <a:ea typeface="+mn-ea"/>
                <a:cs typeface="+mn-cs"/>
              </a:defRPr>
            </a:lvl3pPr>
            <a:lvl4pPr marL="1564584" algn="l" defTabSz="1043056" rtl="0" eaLnBrk="1" latinLnBrk="1" hangingPunct="1">
              <a:defRPr sz="2100" kern="1200">
                <a:solidFill>
                  <a:schemeClr val="tx1"/>
                </a:solidFill>
                <a:latin typeface="+mn-lt"/>
                <a:ea typeface="+mn-ea"/>
                <a:cs typeface="+mn-cs"/>
              </a:defRPr>
            </a:lvl4pPr>
            <a:lvl5pPr marL="2086112" algn="l" defTabSz="1043056" rtl="0" eaLnBrk="1" latinLnBrk="1" hangingPunct="1">
              <a:defRPr sz="2100" kern="1200">
                <a:solidFill>
                  <a:schemeClr val="tx1"/>
                </a:solidFill>
                <a:latin typeface="+mn-lt"/>
                <a:ea typeface="+mn-ea"/>
                <a:cs typeface="+mn-cs"/>
              </a:defRPr>
            </a:lvl5pPr>
            <a:lvl6pPr marL="2607640" algn="l" defTabSz="1043056" rtl="0" eaLnBrk="1" latinLnBrk="1" hangingPunct="1">
              <a:defRPr sz="2100" kern="1200">
                <a:solidFill>
                  <a:schemeClr val="tx1"/>
                </a:solidFill>
                <a:latin typeface="+mn-lt"/>
                <a:ea typeface="+mn-ea"/>
                <a:cs typeface="+mn-cs"/>
              </a:defRPr>
            </a:lvl6pPr>
            <a:lvl7pPr marL="3129168" algn="l" defTabSz="1043056" rtl="0" eaLnBrk="1" latinLnBrk="1" hangingPunct="1">
              <a:defRPr sz="2100" kern="1200">
                <a:solidFill>
                  <a:schemeClr val="tx1"/>
                </a:solidFill>
                <a:latin typeface="+mn-lt"/>
                <a:ea typeface="+mn-ea"/>
                <a:cs typeface="+mn-cs"/>
              </a:defRPr>
            </a:lvl7pPr>
            <a:lvl8pPr marL="3650696" algn="l" defTabSz="1043056" rtl="0" eaLnBrk="1" latinLnBrk="1" hangingPunct="1">
              <a:defRPr sz="2100" kern="1200">
                <a:solidFill>
                  <a:schemeClr val="tx1"/>
                </a:solidFill>
                <a:latin typeface="+mn-lt"/>
                <a:ea typeface="+mn-ea"/>
                <a:cs typeface="+mn-cs"/>
              </a:defRPr>
            </a:lvl8pPr>
            <a:lvl9pPr marL="4172224" algn="l" defTabSz="1043056" rtl="0" eaLnBrk="1" latinLnBrk="1" hangingPunct="1">
              <a:defRPr sz="2100" kern="1200">
                <a:solidFill>
                  <a:schemeClr val="tx1"/>
                </a:solidFill>
                <a:latin typeface="+mn-lt"/>
                <a:ea typeface="+mn-ea"/>
                <a:cs typeface="+mn-cs"/>
              </a:defRPr>
            </a:lvl9pPr>
          </a:lstStyle>
          <a:p>
            <a:r>
              <a:rPr lang="ko-KR" altLang="en-US" sz="700" dirty="0" smtClean="0">
                <a:solidFill>
                  <a:schemeClr val="bg1"/>
                </a:solidFill>
                <a:latin typeface="나눔고딕" pitchFamily="50" charset="-127"/>
                <a:ea typeface="나눔고딕" pitchFamily="50" charset="-127"/>
              </a:rPr>
              <a:t>이 문서는 나눔글꼴로 작성되었습니다</a:t>
            </a:r>
            <a:r>
              <a:rPr lang="en-US" altLang="ko-KR" sz="700" dirty="0" smtClean="0">
                <a:solidFill>
                  <a:schemeClr val="bg1"/>
                </a:solidFill>
                <a:latin typeface="나눔고딕" pitchFamily="50" charset="-127"/>
                <a:ea typeface="나눔고딕" pitchFamily="50" charset="-127"/>
              </a:rPr>
              <a:t>. </a:t>
            </a:r>
            <a:r>
              <a:rPr lang="ko-KR" altLang="en-US" sz="700" dirty="0" smtClean="0">
                <a:solidFill>
                  <a:schemeClr val="bg1"/>
                </a:solidFill>
                <a:latin typeface="나눔고딕" pitchFamily="50" charset="-127"/>
                <a:ea typeface="나눔고딕" pitchFamily="50" charset="-127"/>
                <a:hlinkClick r:id="rId4"/>
              </a:rPr>
              <a:t>다운받기</a:t>
            </a:r>
            <a:endParaRPr lang="ko-KR" altLang="en-US" sz="700" dirty="0">
              <a:solidFill>
                <a:schemeClr val="bg1"/>
              </a:solidFill>
              <a:latin typeface="나눔고딕" pitchFamily="50" charset="-127"/>
              <a:ea typeface="나눔고딕" pitchFamily="50" charset="-127"/>
            </a:endParaRPr>
          </a:p>
        </p:txBody>
      </p:sp>
      <p:sp>
        <p:nvSpPr>
          <p:cNvPr id="12" name="텍스트 개체 틀 3"/>
          <p:cNvSpPr>
            <a:spLocks noGrp="1"/>
          </p:cNvSpPr>
          <p:nvPr>
            <p:ph type="body" sz="quarter" idx="12"/>
          </p:nvPr>
        </p:nvSpPr>
        <p:spPr>
          <a:xfrm>
            <a:off x="6038300" y="175317"/>
            <a:ext cx="5760000" cy="3240000"/>
          </a:xfrm>
        </p:spPr>
        <p:txBody>
          <a:bodyPr/>
          <a:lstStyle/>
          <a:p>
            <a:r>
              <a:rPr lang="en-US" altLang="ko-KR"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ko-KR" altLang="en-US"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한국의 공항</a:t>
            </a:r>
            <a:r>
              <a:rPr lang="en-US" altLang="ko-KR"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r>
              <a:rPr lang="ko-KR" altLang="en-US"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그 경계에 갇힌 난민들</a:t>
            </a:r>
            <a:r>
              <a:rPr lang="en-US" altLang="ko-KR"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endParaRPr lang="ko-KR" altLang="en-US" sz="320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텍스트 개체 틀 5"/>
          <p:cNvSpPr>
            <a:spLocks noGrp="1"/>
          </p:cNvSpPr>
          <p:nvPr>
            <p:ph type="body" sz="quarter" idx="17"/>
          </p:nvPr>
        </p:nvSpPr>
        <p:spPr>
          <a:xfrm>
            <a:off x="309299" y="3656262"/>
            <a:ext cx="8949001" cy="2340000"/>
          </a:xfrm>
        </p:spPr>
        <p:txBody>
          <a:bodyPr/>
          <a:lstStyle/>
          <a:p>
            <a:pPr>
              <a:lnSpc>
                <a:spcPct val="100000"/>
              </a:lnSpc>
            </a:pPr>
            <a:r>
              <a:rPr lang="ko-KR" alt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불회부</a:t>
            </a:r>
            <a:r>
              <a:rPr lang="ko-KR"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판정 이후의 열악한 처우</a:t>
            </a:r>
            <a:r>
              <a:rPr lang="en-US" altLang="ko-KR"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nSpc>
                <a:spcPct val="100000"/>
              </a:lnSpc>
            </a:pPr>
            <a:r>
              <a:rPr lang="ko-KR"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송환대기실 관계자의 </a:t>
            </a:r>
            <a:endParaRPr lang="en-US" altLang="ko-KR"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nSpc>
                <a:spcPct val="100000"/>
              </a:lnSpc>
            </a:pPr>
            <a:r>
              <a:rPr lang="ko-KR"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허위정보 제공 및 협박</a:t>
            </a:r>
            <a:endParaRPr lang="ko-KR" alt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18" name="직선 연결선 17"/>
          <p:cNvCxnSpPr/>
          <p:nvPr/>
        </p:nvCxnSpPr>
        <p:spPr>
          <a:xfrm rot="5400000">
            <a:off x="-829140" y="3757423"/>
            <a:ext cx="7128000" cy="1588"/>
          </a:xfrm>
          <a:prstGeom prst="line">
            <a:avLst/>
          </a:prstGeom>
          <a:ln w="3175">
            <a:solidFill>
              <a:srgbClr val="FFFFFF">
                <a:alpha val="50196"/>
              </a:srgbClr>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rot="5400000">
            <a:off x="439221" y="3757423"/>
            <a:ext cx="7128000" cy="1588"/>
          </a:xfrm>
          <a:prstGeom prst="line">
            <a:avLst/>
          </a:prstGeom>
          <a:ln w="3175">
            <a:solidFill>
              <a:srgbClr val="FFFFFF">
                <a:alpha val="50196"/>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854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6"/>
          <p:cNvSpPr>
            <a:spLocks noGrp="1"/>
          </p:cNvSpPr>
          <p:nvPr>
            <p:ph type="body" sz="quarter" idx="12"/>
          </p:nvPr>
        </p:nvSpPr>
        <p:spPr>
          <a:xfrm>
            <a:off x="907500" y="410400"/>
            <a:ext cx="3112050" cy="2520000"/>
          </a:xfrm>
        </p:spPr>
        <p:txBody>
          <a:bodyPr/>
          <a:lstStyle/>
          <a:p>
            <a:r>
              <a:rPr lang="ko-KR" altLang="en-US" spc="0" dirty="0" smtClean="0"/>
              <a:t>관계자의</a:t>
            </a:r>
            <a:endParaRPr lang="en-US" altLang="ko-KR" spc="0" dirty="0" smtClean="0"/>
          </a:p>
          <a:p>
            <a:r>
              <a:rPr lang="ko-KR" altLang="en-US" spc="0" dirty="0" smtClean="0"/>
              <a:t>허위정보 제공</a:t>
            </a:r>
            <a:endParaRPr lang="en-US" altLang="ko-KR" spc="0" dirty="0"/>
          </a:p>
          <a:p>
            <a:endParaRPr lang="en-US" altLang="ko-KR" spc="0" dirty="0" smtClean="0"/>
          </a:p>
          <a:p>
            <a:r>
              <a:rPr lang="ko-KR" altLang="en-US" spc="0" dirty="0" smtClean="0"/>
              <a:t>및 협박</a:t>
            </a:r>
            <a:r>
              <a:rPr lang="en-US" altLang="ko-KR" spc="0" dirty="0" smtClean="0"/>
              <a:t>.</a:t>
            </a:r>
            <a:endParaRPr lang="ko-KR" altLang="en-US" spc="0" dirty="0"/>
          </a:p>
        </p:txBody>
      </p:sp>
      <p:sp>
        <p:nvSpPr>
          <p:cNvPr id="8" name="텍스트 개체 틀 7"/>
          <p:cNvSpPr>
            <a:spLocks noGrp="1"/>
          </p:cNvSpPr>
          <p:nvPr>
            <p:ph type="body" sz="quarter" idx="14"/>
          </p:nvPr>
        </p:nvSpPr>
        <p:spPr>
          <a:xfrm>
            <a:off x="4320000" y="439200"/>
            <a:ext cx="5760000" cy="540000"/>
          </a:xfrm>
        </p:spPr>
        <p:txBody>
          <a:bodyPr/>
          <a:lstStyle/>
          <a:p>
            <a:r>
              <a:rPr lang="ko-KR" altLang="ko-KR" dirty="0" smtClean="0"/>
              <a:t>송환대기실 </a:t>
            </a:r>
            <a:r>
              <a:rPr lang="ko-KR" altLang="ko-KR" dirty="0"/>
              <a:t>관계자들의 허위 정보 </a:t>
            </a:r>
            <a:r>
              <a:rPr lang="ko-KR" altLang="ko-KR" dirty="0" smtClean="0"/>
              <a:t>제공</a:t>
            </a:r>
            <a:endParaRPr lang="en-US" altLang="ko-KR" dirty="0" smtClean="0"/>
          </a:p>
          <a:p>
            <a:endParaRPr lang="en-US" altLang="ko-KR" spc="0" dirty="0"/>
          </a:p>
          <a:p>
            <a:endParaRPr lang="en-US" altLang="ko-KR" spc="0" dirty="0" smtClean="0"/>
          </a:p>
          <a:p>
            <a:endParaRPr lang="en-US" altLang="ko-KR" spc="0" dirty="0"/>
          </a:p>
          <a:p>
            <a:endParaRPr lang="en-US" altLang="ko-KR" spc="0" dirty="0" smtClean="0"/>
          </a:p>
        </p:txBody>
      </p:sp>
      <p:sp>
        <p:nvSpPr>
          <p:cNvPr id="6" name="텍스트 개체 틀 5"/>
          <p:cNvSpPr>
            <a:spLocks noGrp="1"/>
          </p:cNvSpPr>
          <p:nvPr>
            <p:ph type="body" sz="quarter" idx="11"/>
          </p:nvPr>
        </p:nvSpPr>
        <p:spPr>
          <a:xfrm>
            <a:off x="136800" y="3690000"/>
            <a:ext cx="1620000" cy="2412000"/>
          </a:xfrm>
        </p:spPr>
        <p:txBody>
          <a:bodyPr/>
          <a:lstStyle/>
          <a:p>
            <a:r>
              <a:rPr lang="en-US" altLang="ko-KR" dirty="0" smtClean="0">
                <a:solidFill>
                  <a:srgbClr val="E1E2E3"/>
                </a:solidFill>
              </a:rPr>
              <a:t>4</a:t>
            </a:r>
            <a:endParaRPr lang="ko-KR" altLang="en-US" dirty="0">
              <a:solidFill>
                <a:srgbClr val="E1E2E3"/>
              </a:solidFill>
            </a:endParaRPr>
          </a:p>
        </p:txBody>
      </p:sp>
      <p:sp>
        <p:nvSpPr>
          <p:cNvPr id="2" name="텍스트 개체 틀 1"/>
          <p:cNvSpPr>
            <a:spLocks noGrp="1"/>
          </p:cNvSpPr>
          <p:nvPr>
            <p:ph type="body" sz="quarter" idx="16"/>
          </p:nvPr>
        </p:nvSpPr>
        <p:spPr/>
        <p:txBody>
          <a:bodyPr/>
          <a:lstStyle/>
          <a:p>
            <a:endParaRPr lang="ko-KR" altLang="en-US"/>
          </a:p>
        </p:txBody>
      </p:sp>
      <p:sp>
        <p:nvSpPr>
          <p:cNvPr id="9" name="텍스트 개체 틀 8"/>
          <p:cNvSpPr txBox="1">
            <a:spLocks/>
          </p:cNvSpPr>
          <p:nvPr/>
        </p:nvSpPr>
        <p:spPr>
          <a:xfrm rot="16200000">
            <a:off x="7556400" y="3405600"/>
            <a:ext cx="5702400" cy="720000"/>
          </a:xfrm>
          <a:prstGeom prst="rect">
            <a:avLst/>
          </a:prstGeom>
        </p:spPr>
        <p:txBody>
          <a:bodyPr lIns="0" tIns="0" rIns="0" bIns="0"/>
          <a:lstStyle>
            <a:lvl1pPr marL="0" indent="0" algn="l" defTabSz="1043056" rtl="0" eaLnBrk="1" latinLnBrk="1" hangingPunct="1">
              <a:lnSpc>
                <a:spcPts val="3850"/>
              </a:lnSpc>
              <a:spcBef>
                <a:spcPts val="0"/>
              </a:spcBef>
              <a:buFont typeface="Arial" pitchFamily="34" charset="0"/>
              <a:buNone/>
              <a:defRPr sz="3850" b="0" kern="1200" spc="-150">
                <a:solidFill>
                  <a:srgbClr val="D1D3D4"/>
                </a:solidFill>
                <a:latin typeface="나눔명조" pitchFamily="18" charset="-127"/>
                <a:ea typeface="나눔명조" pitchFamily="18" charset="-127"/>
                <a:cs typeface="+mn-cs"/>
              </a:defRPr>
            </a:lvl1pPr>
            <a:lvl2pPr marL="847483" indent="-325955" algn="l" defTabSz="1043056"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r>
              <a:rPr lang="en-US" altLang="ko-KR" smtClean="0"/>
              <a:t>asylum at airport</a:t>
            </a:r>
            <a:endParaRPr lang="ko-KR" altLang="en-US" dirty="0"/>
          </a:p>
        </p:txBody>
      </p:sp>
      <p:sp>
        <p:nvSpPr>
          <p:cNvPr id="4" name="직사각형 3"/>
          <p:cNvSpPr/>
          <p:nvPr/>
        </p:nvSpPr>
        <p:spPr>
          <a:xfrm>
            <a:off x="4390096" y="2630883"/>
            <a:ext cx="5346700" cy="3647152"/>
          </a:xfrm>
          <a:prstGeom prst="rect">
            <a:avLst/>
          </a:prstGeom>
        </p:spPr>
        <p:txBody>
          <a:bodyPr>
            <a:spAutoFit/>
          </a:bodyPr>
          <a:lstStyle/>
          <a:p>
            <a:r>
              <a:rPr lang="ko-KR" altLang="ko-KR" dirty="0">
                <a:solidFill>
                  <a:srgbClr val="00AAAE"/>
                </a:solidFill>
                <a:latin typeface="나눔명조" pitchFamily="18" charset="-127"/>
                <a:ea typeface="나눔명조" pitchFamily="18" charset="-127"/>
              </a:rPr>
              <a:t>항공사 관계자들의 폭력적 언사</a:t>
            </a:r>
            <a:endParaRPr lang="en-US" altLang="ko-KR" dirty="0">
              <a:solidFill>
                <a:srgbClr val="00AAAE"/>
              </a:solidFill>
              <a:latin typeface="나눔명조" pitchFamily="18" charset="-127"/>
              <a:ea typeface="나눔명조" pitchFamily="18" charset="-127"/>
            </a:endParaRPr>
          </a:p>
          <a:p>
            <a:endParaRPr lang="en-US" altLang="ko-KR" dirty="0">
              <a:solidFill>
                <a:srgbClr val="00AAAE"/>
              </a:solidFill>
              <a:latin typeface="나눔명조" pitchFamily="18" charset="-127"/>
              <a:ea typeface="나눔명조" pitchFamily="18" charset="-127"/>
            </a:endParaRPr>
          </a:p>
          <a:p>
            <a:endParaRPr lang="en-US" altLang="ko-KR" dirty="0">
              <a:solidFill>
                <a:srgbClr val="00AAAE"/>
              </a:solidFill>
              <a:latin typeface="나눔명조" pitchFamily="18" charset="-127"/>
              <a:ea typeface="나눔명조" pitchFamily="18" charset="-127"/>
            </a:endParaRPr>
          </a:p>
          <a:p>
            <a:endParaRPr lang="en-US" altLang="ko-KR" dirty="0">
              <a:solidFill>
                <a:srgbClr val="00AAAE"/>
              </a:solidFill>
              <a:latin typeface="나눔명조" pitchFamily="18" charset="-127"/>
              <a:ea typeface="나눔명조" pitchFamily="18" charset="-127"/>
            </a:endParaRPr>
          </a:p>
          <a:p>
            <a:endParaRPr lang="en-US" altLang="ko-KR" dirty="0">
              <a:solidFill>
                <a:srgbClr val="00AAAE"/>
              </a:solidFill>
              <a:latin typeface="나눔명조" pitchFamily="18" charset="-127"/>
              <a:ea typeface="나눔명조" pitchFamily="18" charset="-127"/>
            </a:endParaRPr>
          </a:p>
          <a:p>
            <a:endParaRPr lang="en-US" altLang="ko-KR" dirty="0">
              <a:solidFill>
                <a:srgbClr val="00AAAE"/>
              </a:solidFill>
              <a:latin typeface="나눔명조" pitchFamily="18" charset="-127"/>
              <a:ea typeface="나눔명조" pitchFamily="18" charset="-127"/>
            </a:endParaRPr>
          </a:p>
          <a:p>
            <a:endParaRPr lang="en-US" altLang="ko-KR" dirty="0" smtClean="0">
              <a:solidFill>
                <a:srgbClr val="00AAAE"/>
              </a:solidFill>
              <a:latin typeface="나눔명조" pitchFamily="18" charset="-127"/>
              <a:ea typeface="나눔명조" pitchFamily="18" charset="-127"/>
            </a:endParaRPr>
          </a:p>
          <a:p>
            <a:endParaRPr lang="en-US" altLang="ko-KR" dirty="0">
              <a:solidFill>
                <a:srgbClr val="00AAAE"/>
              </a:solidFill>
              <a:latin typeface="나눔명조" pitchFamily="18" charset="-127"/>
              <a:ea typeface="나눔명조" pitchFamily="18" charset="-127"/>
            </a:endParaRPr>
          </a:p>
          <a:p>
            <a:endParaRPr lang="en-US" altLang="ko-KR" dirty="0" smtClean="0">
              <a:solidFill>
                <a:srgbClr val="00AAAE"/>
              </a:solidFill>
              <a:latin typeface="나눔명조" pitchFamily="18" charset="-127"/>
              <a:ea typeface="나눔명조" pitchFamily="18" charset="-127"/>
            </a:endParaRPr>
          </a:p>
          <a:p>
            <a:endParaRPr lang="en-US" altLang="ko-KR" dirty="0">
              <a:solidFill>
                <a:srgbClr val="00AAAE"/>
              </a:solidFill>
              <a:latin typeface="나눔명조" pitchFamily="18" charset="-127"/>
              <a:ea typeface="나눔명조" pitchFamily="18" charset="-127"/>
            </a:endParaRPr>
          </a:p>
          <a:p>
            <a:endParaRPr lang="en-US" altLang="ko-KR" dirty="0" smtClean="0">
              <a:solidFill>
                <a:srgbClr val="00AAAE"/>
              </a:solidFill>
              <a:latin typeface="나눔명조" pitchFamily="18" charset="-127"/>
              <a:ea typeface="나눔명조" pitchFamily="18" charset="-127"/>
            </a:endParaRPr>
          </a:p>
        </p:txBody>
      </p:sp>
      <p:sp>
        <p:nvSpPr>
          <p:cNvPr id="11" name="직사각형 10"/>
          <p:cNvSpPr/>
          <p:nvPr/>
        </p:nvSpPr>
        <p:spPr>
          <a:xfrm>
            <a:off x="4471427" y="952816"/>
            <a:ext cx="5287407" cy="8056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p:cNvSpPr txBox="1"/>
          <p:nvPr/>
        </p:nvSpPr>
        <p:spPr>
          <a:xfrm>
            <a:off x="4674623" y="656370"/>
            <a:ext cx="4842514" cy="2246769"/>
          </a:xfrm>
          <a:prstGeom prst="rect">
            <a:avLst/>
          </a:prstGeom>
          <a:noFill/>
        </p:spPr>
        <p:txBody>
          <a:bodyPr wrap="square" rtlCol="0">
            <a:spAutoFit/>
          </a:bodyPr>
          <a:lstStyle/>
          <a:p>
            <a:pPr>
              <a:lnSpc>
                <a:spcPct val="150000"/>
              </a:lnSpc>
            </a:pPr>
            <a:endParaRPr lang="en-US" altLang="ko-KR" sz="1400" dirty="0" smtClean="0"/>
          </a:p>
          <a:p>
            <a:pPr>
              <a:lnSpc>
                <a:spcPct val="150000"/>
              </a:lnSpc>
            </a:pPr>
            <a:r>
              <a:rPr lang="en-US" altLang="ko-KR" sz="1400" dirty="0" smtClean="0"/>
              <a:t>“</a:t>
            </a:r>
            <a:r>
              <a:rPr lang="ko-KR" altLang="ko-KR" sz="1400" dirty="0"/>
              <a:t>변호사랑 얘기했다고 하면서</a:t>
            </a:r>
            <a:r>
              <a:rPr lang="en-US" altLang="ko-KR" sz="1400" dirty="0"/>
              <a:t> ‘</a:t>
            </a:r>
            <a:r>
              <a:rPr lang="ko-KR" altLang="ko-KR" sz="1400" dirty="0"/>
              <a:t>당신은 </a:t>
            </a:r>
            <a:r>
              <a:rPr lang="ko-KR" altLang="ko-KR" sz="1400" dirty="0" err="1"/>
              <a:t>불회부로</a:t>
            </a:r>
            <a:r>
              <a:rPr lang="ko-KR" altLang="ko-KR" sz="1400" dirty="0"/>
              <a:t> 영구히 정해졌다</a:t>
            </a:r>
            <a:r>
              <a:rPr lang="en-US" altLang="ko-KR" sz="1400" dirty="0"/>
              <a:t>’</a:t>
            </a:r>
            <a:r>
              <a:rPr lang="ko-KR" altLang="ko-KR" sz="1400" dirty="0"/>
              <a:t>고 얘기해서 변호사에게 확인하기도 했습니다</a:t>
            </a:r>
            <a:r>
              <a:rPr lang="en-US" altLang="ko-KR" sz="1400" dirty="0"/>
              <a:t>.” </a:t>
            </a:r>
            <a:endParaRPr lang="ko-KR" altLang="ko-KR" sz="1400" dirty="0"/>
          </a:p>
          <a:p>
            <a:pPr>
              <a:lnSpc>
                <a:spcPct val="150000"/>
              </a:lnSpc>
            </a:pPr>
            <a:r>
              <a:rPr lang="en-US" altLang="ko-KR" sz="1400" dirty="0" smtClean="0">
                <a:latin typeface="나눔고딕" pitchFamily="50" charset="-127"/>
                <a:ea typeface="나눔고딕" pitchFamily="50" charset="-127"/>
              </a:rPr>
              <a:t> </a:t>
            </a:r>
            <a:endParaRPr lang="en-US" altLang="ko-KR" sz="1400" dirty="0">
              <a:latin typeface="나눔고딕" pitchFamily="50" charset="-127"/>
              <a:ea typeface="나눔고딕" pitchFamily="50" charset="-127"/>
            </a:endParaRPr>
          </a:p>
          <a:p>
            <a:pPr>
              <a:lnSpc>
                <a:spcPct val="150000"/>
              </a:lnSpc>
            </a:pPr>
            <a:endParaRPr lang="en-US" altLang="ko-KR" sz="1400" dirty="0">
              <a:latin typeface="나눔고딕" pitchFamily="50" charset="-127"/>
              <a:ea typeface="나눔고딕" pitchFamily="50" charset="-127"/>
            </a:endParaRPr>
          </a:p>
          <a:p>
            <a:pPr>
              <a:lnSpc>
                <a:spcPct val="150000"/>
              </a:lnSpc>
            </a:pPr>
            <a:endParaRPr lang="en-US" altLang="ko-KR" sz="1400" dirty="0">
              <a:latin typeface="나눔고딕" pitchFamily="50" charset="-127"/>
              <a:ea typeface="나눔고딕" pitchFamily="50" charset="-127"/>
            </a:endParaRPr>
          </a:p>
          <a:p>
            <a:endParaRPr lang="ko-KR" altLang="en-US" sz="1400" dirty="0">
              <a:latin typeface="나눔고딕" pitchFamily="50" charset="-127"/>
              <a:ea typeface="나눔고딕" pitchFamily="50" charset="-127"/>
            </a:endParaRPr>
          </a:p>
        </p:txBody>
      </p:sp>
      <p:sp>
        <p:nvSpPr>
          <p:cNvPr id="13" name="텍스트 개체 틀 9"/>
          <p:cNvSpPr txBox="1">
            <a:spLocks/>
          </p:cNvSpPr>
          <p:nvPr/>
        </p:nvSpPr>
        <p:spPr>
          <a:xfrm>
            <a:off x="4448138" y="1578790"/>
            <a:ext cx="5940000" cy="2700000"/>
          </a:xfrm>
          <a:prstGeom prst="rect">
            <a:avLst/>
          </a:prstGeom>
        </p:spPr>
        <p:txBody>
          <a:bodyPr lIns="0" tIns="0" rIns="0" bIns="0"/>
          <a:lstStyle>
            <a:lvl1pPr marL="0" indent="0" algn="l" defTabSz="1043056" rtl="0" eaLnBrk="1" latinLnBrk="1" hangingPunct="1">
              <a:lnSpc>
                <a:spcPts val="1600"/>
              </a:lnSpc>
              <a:spcBef>
                <a:spcPts val="0"/>
              </a:spcBef>
              <a:buFont typeface="Arial" pitchFamily="34" charset="0"/>
              <a:buNone/>
              <a:defRPr sz="1200" b="0" kern="1200" spc="-150">
                <a:solidFill>
                  <a:srgbClr val="745EA8"/>
                </a:solidFill>
                <a:latin typeface="나눔고딕" pitchFamily="50" charset="-127"/>
                <a:ea typeface="나눔고딕" pitchFamily="50" charset="-127"/>
                <a:cs typeface="+mn-cs"/>
              </a:defRPr>
            </a:lvl1pPr>
            <a:lvl2pPr marL="847483" indent="-325955" algn="l" defTabSz="1043056"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pPr>
              <a:lnSpc>
                <a:spcPct val="150000"/>
              </a:lnSpc>
            </a:pPr>
            <a:endParaRPr lang="ko-KR" altLang="ko-KR" sz="1600" dirty="0">
              <a:solidFill>
                <a:schemeClr val="tx1"/>
              </a:solidFill>
            </a:endParaRPr>
          </a:p>
          <a:p>
            <a:pPr>
              <a:lnSpc>
                <a:spcPct val="150000"/>
              </a:lnSpc>
            </a:pPr>
            <a:r>
              <a:rPr lang="ko-KR" altLang="en-US" sz="1600" dirty="0" smtClean="0">
                <a:solidFill>
                  <a:schemeClr val="tx1"/>
                </a:solidFill>
              </a:rPr>
              <a:t>항공사 용역</a:t>
            </a:r>
            <a:r>
              <a:rPr lang="en-US" altLang="ko-KR" sz="1600" dirty="0">
                <a:solidFill>
                  <a:schemeClr val="tx1"/>
                </a:solidFill>
              </a:rPr>
              <a:t> </a:t>
            </a:r>
            <a:r>
              <a:rPr lang="ko-KR" altLang="en-US" sz="1600" dirty="0" smtClean="0">
                <a:solidFill>
                  <a:schemeClr val="tx1"/>
                </a:solidFill>
              </a:rPr>
              <a:t>허위 정보 제공 </a:t>
            </a:r>
            <a:r>
              <a:rPr lang="en-US" altLang="ko-KR" sz="1600" dirty="0" smtClean="0">
                <a:solidFill>
                  <a:schemeClr val="tx1"/>
                </a:solidFill>
              </a:rPr>
              <a:t>, </a:t>
            </a:r>
            <a:r>
              <a:rPr lang="ko-KR" altLang="en-US" sz="1600" dirty="0" smtClean="0">
                <a:solidFill>
                  <a:schemeClr val="tx1"/>
                </a:solidFill>
              </a:rPr>
              <a:t>정보 제공 거부</a:t>
            </a:r>
            <a:endParaRPr lang="en-US" altLang="ko-KR" sz="1600" dirty="0" smtClean="0">
              <a:solidFill>
                <a:schemeClr val="tx1"/>
              </a:solidFill>
            </a:endParaRPr>
          </a:p>
        </p:txBody>
      </p:sp>
      <p:sp>
        <p:nvSpPr>
          <p:cNvPr id="14" name="텍스트 개체 틀 9"/>
          <p:cNvSpPr txBox="1">
            <a:spLocks/>
          </p:cNvSpPr>
          <p:nvPr/>
        </p:nvSpPr>
        <p:spPr>
          <a:xfrm>
            <a:off x="4390096" y="5856888"/>
            <a:ext cx="5940000" cy="2700000"/>
          </a:xfrm>
          <a:prstGeom prst="rect">
            <a:avLst/>
          </a:prstGeom>
        </p:spPr>
        <p:txBody>
          <a:bodyPr lIns="0" tIns="0" rIns="0" bIns="0"/>
          <a:lstStyle>
            <a:lvl1pPr marL="0" indent="0" algn="l" defTabSz="1043056" rtl="0" eaLnBrk="1" latinLnBrk="1" hangingPunct="1">
              <a:lnSpc>
                <a:spcPts val="1600"/>
              </a:lnSpc>
              <a:spcBef>
                <a:spcPts val="0"/>
              </a:spcBef>
              <a:buFont typeface="Arial" pitchFamily="34" charset="0"/>
              <a:buNone/>
              <a:defRPr sz="1200" b="0" kern="1200" spc="-150">
                <a:solidFill>
                  <a:srgbClr val="745EA8"/>
                </a:solidFill>
                <a:latin typeface="나눔고딕" pitchFamily="50" charset="-127"/>
                <a:ea typeface="나눔고딕" pitchFamily="50" charset="-127"/>
                <a:cs typeface="+mn-cs"/>
              </a:defRPr>
            </a:lvl1pPr>
            <a:lvl2pPr marL="847483" indent="-325955" algn="l" defTabSz="1043056"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pPr>
              <a:lnSpc>
                <a:spcPct val="150000"/>
              </a:lnSpc>
            </a:pPr>
            <a:r>
              <a:rPr lang="ko-KR" altLang="en-US" sz="1600" dirty="0" smtClean="0">
                <a:solidFill>
                  <a:schemeClr val="tx1"/>
                </a:solidFill>
              </a:rPr>
              <a:t>대부분 혐오발언</a:t>
            </a:r>
            <a:r>
              <a:rPr lang="en-US" altLang="ko-KR" sz="1600" dirty="0" smtClean="0">
                <a:solidFill>
                  <a:schemeClr val="tx1"/>
                </a:solidFill>
              </a:rPr>
              <a:t>, </a:t>
            </a:r>
            <a:r>
              <a:rPr lang="ko-KR" altLang="en-US" sz="1600" dirty="0" smtClean="0">
                <a:solidFill>
                  <a:schemeClr val="tx1"/>
                </a:solidFill>
              </a:rPr>
              <a:t>욕설 포함한 모욕적 언사 들으며 송환 회유 당함</a:t>
            </a:r>
            <a:endParaRPr lang="ko-KR" altLang="ko-KR" sz="1600" dirty="0">
              <a:solidFill>
                <a:schemeClr val="tx1"/>
              </a:solidFill>
            </a:endParaRPr>
          </a:p>
          <a:p>
            <a:pPr>
              <a:lnSpc>
                <a:spcPct val="150000"/>
              </a:lnSpc>
            </a:pPr>
            <a:r>
              <a:rPr lang="ko-KR" altLang="en-US" sz="1600" dirty="0" smtClean="0">
                <a:solidFill>
                  <a:schemeClr val="tx1"/>
                </a:solidFill>
              </a:rPr>
              <a:t>굴욕</a:t>
            </a:r>
            <a:r>
              <a:rPr lang="en-US" altLang="ko-KR" sz="1600" dirty="0" smtClean="0">
                <a:solidFill>
                  <a:schemeClr val="tx1"/>
                </a:solidFill>
              </a:rPr>
              <a:t>, </a:t>
            </a:r>
            <a:r>
              <a:rPr lang="ko-KR" altLang="en-US" sz="1600" dirty="0" smtClean="0">
                <a:solidFill>
                  <a:schemeClr val="tx1"/>
                </a:solidFill>
              </a:rPr>
              <a:t>분노</a:t>
            </a:r>
            <a:r>
              <a:rPr lang="en-US" altLang="ko-KR" sz="1600" dirty="0" smtClean="0">
                <a:solidFill>
                  <a:schemeClr val="tx1"/>
                </a:solidFill>
              </a:rPr>
              <a:t>, </a:t>
            </a:r>
            <a:r>
              <a:rPr lang="ko-KR" altLang="en-US" sz="1600" dirty="0" smtClean="0">
                <a:solidFill>
                  <a:schemeClr val="tx1"/>
                </a:solidFill>
              </a:rPr>
              <a:t>슬픔</a:t>
            </a:r>
            <a:r>
              <a:rPr lang="en-US" altLang="ko-KR" sz="1600" dirty="0" smtClean="0">
                <a:solidFill>
                  <a:schemeClr val="tx1"/>
                </a:solidFill>
              </a:rPr>
              <a:t>, </a:t>
            </a:r>
            <a:r>
              <a:rPr lang="ko-KR" altLang="en-US" sz="1600" dirty="0" smtClean="0">
                <a:solidFill>
                  <a:schemeClr val="tx1"/>
                </a:solidFill>
              </a:rPr>
              <a:t>두려움 등 호소</a:t>
            </a:r>
            <a:endParaRPr lang="en-US" altLang="ko-KR" sz="1600" dirty="0" smtClean="0">
              <a:solidFill>
                <a:schemeClr val="tx1"/>
              </a:solidFill>
            </a:endParaRPr>
          </a:p>
        </p:txBody>
      </p:sp>
      <p:sp>
        <p:nvSpPr>
          <p:cNvPr id="15" name="직사각형 14"/>
          <p:cNvSpPr/>
          <p:nvPr/>
        </p:nvSpPr>
        <p:spPr>
          <a:xfrm>
            <a:off x="4432626" y="3135221"/>
            <a:ext cx="5287407" cy="26548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4635822" y="3327869"/>
            <a:ext cx="4842514" cy="2462213"/>
          </a:xfrm>
          <a:prstGeom prst="rect">
            <a:avLst/>
          </a:prstGeom>
          <a:noFill/>
        </p:spPr>
        <p:txBody>
          <a:bodyPr wrap="square" rtlCol="0">
            <a:spAutoFit/>
          </a:bodyPr>
          <a:lstStyle/>
          <a:p>
            <a:r>
              <a:rPr lang="en-US" altLang="ko-KR" sz="1400" dirty="0"/>
              <a:t>“</a:t>
            </a:r>
            <a:r>
              <a:rPr lang="ko-KR" altLang="ko-KR" sz="1400" dirty="0"/>
              <a:t>경비요원과 항공사 직원에게 나쁜 말들을 수없이 들었고 그들은 항상 나에게</a:t>
            </a:r>
            <a:r>
              <a:rPr lang="en-US" altLang="ko-KR" sz="1400" dirty="0"/>
              <a:t> ‘</a:t>
            </a:r>
            <a:r>
              <a:rPr lang="ko-KR" altLang="ko-KR" sz="1400" dirty="0"/>
              <a:t>한국은 당신의 나라가 아니니 본국으로 돌아가라</a:t>
            </a:r>
            <a:r>
              <a:rPr lang="en-US" altLang="ko-KR" sz="1400" dirty="0"/>
              <a:t>’</a:t>
            </a:r>
            <a:r>
              <a:rPr lang="ko-KR" altLang="ko-KR" sz="1400" dirty="0"/>
              <a:t>라고 했어요</a:t>
            </a:r>
            <a:r>
              <a:rPr lang="en-US" altLang="ko-KR" sz="1400" dirty="0"/>
              <a:t>. </a:t>
            </a:r>
            <a:r>
              <a:rPr lang="ko-KR" altLang="ko-KR" sz="1400" dirty="0" smtClean="0"/>
              <a:t>항상 </a:t>
            </a:r>
            <a:r>
              <a:rPr lang="ko-KR" altLang="ko-KR" sz="1400" dirty="0"/>
              <a:t>본국으로 돌아가라고 하거나 경찰을 불러서 쫓아낼 것이라고 했어요</a:t>
            </a:r>
            <a:r>
              <a:rPr lang="en-US" altLang="ko-KR" sz="1400" dirty="0"/>
              <a:t>. </a:t>
            </a:r>
            <a:r>
              <a:rPr lang="ko-KR" altLang="ko-KR" sz="1400" dirty="0"/>
              <a:t>그리고 한국어로</a:t>
            </a:r>
            <a:r>
              <a:rPr lang="en-US" altLang="ko-KR" sz="1400" dirty="0"/>
              <a:t> ‘</a:t>
            </a:r>
            <a:r>
              <a:rPr lang="ko-KR" altLang="ko-KR" sz="1400" dirty="0" err="1"/>
              <a:t>씨바</a:t>
            </a:r>
            <a:r>
              <a:rPr lang="en-US" altLang="ko-KR" sz="1400" dirty="0"/>
              <a:t>’</a:t>
            </a:r>
            <a:r>
              <a:rPr lang="ko-KR" altLang="ko-KR" sz="1400" dirty="0"/>
              <a:t>라고 했어요</a:t>
            </a:r>
            <a:r>
              <a:rPr lang="en-US" altLang="ko-KR" sz="1400" dirty="0" smtClean="0"/>
              <a:t>.”</a:t>
            </a:r>
          </a:p>
          <a:p>
            <a:endParaRPr lang="en-US" altLang="ko-KR" sz="1400" dirty="0"/>
          </a:p>
          <a:p>
            <a:r>
              <a:rPr lang="en-US" altLang="ko-KR" sz="1400" dirty="0"/>
              <a:t>“</a:t>
            </a:r>
            <a:r>
              <a:rPr lang="ko-KR" altLang="ko-KR" sz="1400" dirty="0"/>
              <a:t>우리를 감시하던 담당관은 우리와 한 마디도 섞지 않았으며</a:t>
            </a:r>
            <a:r>
              <a:rPr lang="en-US" altLang="ko-KR" sz="1400" dirty="0"/>
              <a:t>, </a:t>
            </a:r>
            <a:r>
              <a:rPr lang="ko-KR" altLang="ko-KR" sz="1400" dirty="0"/>
              <a:t>우리가 무언가를 물어보려고 하면 방으로 돌아가라고 말하거나</a:t>
            </a:r>
            <a:r>
              <a:rPr lang="en-US" altLang="ko-KR" sz="1400" dirty="0"/>
              <a:t>, </a:t>
            </a:r>
            <a:r>
              <a:rPr lang="ko-KR" altLang="ko-KR" sz="1400" dirty="0"/>
              <a:t>한국어로</a:t>
            </a:r>
            <a:r>
              <a:rPr lang="en-US" altLang="ko-KR" sz="1400" dirty="0"/>
              <a:t> ‘</a:t>
            </a:r>
            <a:r>
              <a:rPr lang="ko-KR" altLang="ko-KR" sz="1400" dirty="0"/>
              <a:t>몰라 </a:t>
            </a:r>
            <a:r>
              <a:rPr lang="ko-KR" altLang="ko-KR" sz="1400" dirty="0" err="1"/>
              <a:t>씨발</a:t>
            </a:r>
            <a:r>
              <a:rPr lang="en-US" altLang="ko-KR" sz="1400" dirty="0"/>
              <a:t>’</a:t>
            </a:r>
            <a:r>
              <a:rPr lang="ko-KR" altLang="ko-KR" sz="1400" dirty="0"/>
              <a:t>이라는 단어를 말했습니다</a:t>
            </a:r>
            <a:r>
              <a:rPr lang="en-US" altLang="ko-KR" sz="1400" dirty="0"/>
              <a:t>. </a:t>
            </a:r>
            <a:r>
              <a:rPr lang="ko-KR" altLang="ko-KR" sz="1400" dirty="0"/>
              <a:t>우리는 그것이 무슨 뜻인지도 몰랐습니다</a:t>
            </a:r>
            <a:r>
              <a:rPr lang="en-US" altLang="ko-KR" sz="1400" dirty="0"/>
              <a:t>.”</a:t>
            </a:r>
            <a:endParaRPr lang="ko-KR" altLang="ko-KR" sz="1400" dirty="0"/>
          </a:p>
          <a:p>
            <a:endParaRPr lang="ko-KR" altLang="ko-KR" sz="1400" dirty="0"/>
          </a:p>
        </p:txBody>
      </p:sp>
    </p:spTree>
    <p:extLst>
      <p:ext uri="{BB962C8B-B14F-4D97-AF65-F5344CB8AC3E}">
        <p14:creationId xmlns:p14="http://schemas.microsoft.com/office/powerpoint/2010/main" val="455315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6"/>
          <p:cNvSpPr>
            <a:spLocks noGrp="1"/>
          </p:cNvSpPr>
          <p:nvPr>
            <p:ph type="body" sz="quarter" idx="12"/>
          </p:nvPr>
        </p:nvSpPr>
        <p:spPr>
          <a:xfrm>
            <a:off x="907500" y="410400"/>
            <a:ext cx="3112050" cy="2520000"/>
          </a:xfrm>
        </p:spPr>
        <p:txBody>
          <a:bodyPr/>
          <a:lstStyle/>
          <a:p>
            <a:r>
              <a:rPr lang="ko-KR" altLang="en-US" spc="0" dirty="0" smtClean="0"/>
              <a:t>관계자의</a:t>
            </a:r>
            <a:endParaRPr lang="en-US" altLang="ko-KR" spc="0" dirty="0" smtClean="0"/>
          </a:p>
          <a:p>
            <a:r>
              <a:rPr lang="ko-KR" altLang="en-US" spc="0" dirty="0" smtClean="0"/>
              <a:t>허위정보 제공</a:t>
            </a:r>
            <a:endParaRPr lang="en-US" altLang="ko-KR" spc="0" dirty="0"/>
          </a:p>
          <a:p>
            <a:endParaRPr lang="en-US" altLang="ko-KR" spc="0" dirty="0" smtClean="0"/>
          </a:p>
          <a:p>
            <a:r>
              <a:rPr lang="ko-KR" altLang="en-US" spc="0" dirty="0" smtClean="0"/>
              <a:t>및 협박</a:t>
            </a:r>
            <a:r>
              <a:rPr lang="en-US" altLang="ko-KR" spc="0" dirty="0" smtClean="0"/>
              <a:t>.</a:t>
            </a:r>
            <a:endParaRPr lang="ko-KR" altLang="en-US" spc="0" dirty="0"/>
          </a:p>
        </p:txBody>
      </p:sp>
      <p:sp>
        <p:nvSpPr>
          <p:cNvPr id="8" name="텍스트 개체 틀 7"/>
          <p:cNvSpPr>
            <a:spLocks noGrp="1"/>
          </p:cNvSpPr>
          <p:nvPr>
            <p:ph type="body" sz="quarter" idx="14"/>
          </p:nvPr>
        </p:nvSpPr>
        <p:spPr>
          <a:xfrm>
            <a:off x="4320000" y="439200"/>
            <a:ext cx="5760000" cy="540000"/>
          </a:xfrm>
        </p:spPr>
        <p:txBody>
          <a:bodyPr/>
          <a:lstStyle/>
          <a:p>
            <a:r>
              <a:rPr lang="ko-KR" altLang="ko-KR" dirty="0" smtClean="0"/>
              <a:t>송환</a:t>
            </a:r>
            <a:r>
              <a:rPr lang="ko-KR" altLang="en-US" dirty="0" smtClean="0"/>
              <a:t>시도 및 협박</a:t>
            </a:r>
            <a:endParaRPr lang="en-US" altLang="ko-KR" dirty="0" smtClean="0"/>
          </a:p>
          <a:p>
            <a:endParaRPr lang="en-US" altLang="ko-KR" spc="0" dirty="0"/>
          </a:p>
          <a:p>
            <a:endParaRPr lang="en-US" altLang="ko-KR" spc="0" dirty="0" smtClean="0"/>
          </a:p>
          <a:p>
            <a:endParaRPr lang="en-US" altLang="ko-KR" spc="0" dirty="0"/>
          </a:p>
          <a:p>
            <a:endParaRPr lang="en-US" altLang="ko-KR" spc="0" dirty="0" smtClean="0"/>
          </a:p>
          <a:p>
            <a:endParaRPr lang="en-US" altLang="ko-KR" spc="0" dirty="0"/>
          </a:p>
          <a:p>
            <a:endParaRPr lang="en-US" altLang="ko-KR" spc="0" dirty="0" smtClean="0"/>
          </a:p>
          <a:p>
            <a:endParaRPr lang="en-US" altLang="ko-KR" spc="0" dirty="0"/>
          </a:p>
          <a:p>
            <a:endParaRPr lang="en-US" altLang="ko-KR" spc="0" dirty="0" smtClean="0"/>
          </a:p>
          <a:p>
            <a:endParaRPr lang="en-US" altLang="ko-KR" spc="0" dirty="0"/>
          </a:p>
          <a:p>
            <a:endParaRPr lang="en-US" altLang="ko-KR" spc="0" dirty="0" smtClean="0"/>
          </a:p>
          <a:p>
            <a:endParaRPr lang="en-US" altLang="ko-KR" spc="0" dirty="0"/>
          </a:p>
          <a:p>
            <a:endParaRPr lang="en-US" altLang="ko-KR" spc="0" dirty="0"/>
          </a:p>
          <a:p>
            <a:endParaRPr lang="en-US" altLang="ko-KR" spc="0" dirty="0" smtClean="0"/>
          </a:p>
          <a:p>
            <a:endParaRPr lang="en-US" altLang="ko-KR" spc="0" dirty="0"/>
          </a:p>
          <a:p>
            <a:endParaRPr lang="en-US" altLang="ko-KR" spc="0" dirty="0" smtClean="0"/>
          </a:p>
        </p:txBody>
      </p:sp>
      <p:sp>
        <p:nvSpPr>
          <p:cNvPr id="6" name="텍스트 개체 틀 5"/>
          <p:cNvSpPr>
            <a:spLocks noGrp="1"/>
          </p:cNvSpPr>
          <p:nvPr>
            <p:ph type="body" sz="quarter" idx="11"/>
          </p:nvPr>
        </p:nvSpPr>
        <p:spPr>
          <a:xfrm>
            <a:off x="136800" y="3690000"/>
            <a:ext cx="1620000" cy="2412000"/>
          </a:xfrm>
        </p:spPr>
        <p:txBody>
          <a:bodyPr/>
          <a:lstStyle/>
          <a:p>
            <a:r>
              <a:rPr lang="en-US" altLang="ko-KR" dirty="0" smtClean="0">
                <a:solidFill>
                  <a:srgbClr val="E1E2E3"/>
                </a:solidFill>
              </a:rPr>
              <a:t>4-1</a:t>
            </a:r>
            <a:endParaRPr lang="ko-KR" altLang="en-US" dirty="0">
              <a:solidFill>
                <a:srgbClr val="E1E2E3"/>
              </a:solidFill>
            </a:endParaRPr>
          </a:p>
        </p:txBody>
      </p:sp>
      <p:sp>
        <p:nvSpPr>
          <p:cNvPr id="2" name="텍스트 개체 틀 1"/>
          <p:cNvSpPr>
            <a:spLocks noGrp="1"/>
          </p:cNvSpPr>
          <p:nvPr>
            <p:ph type="body" sz="quarter" idx="16"/>
          </p:nvPr>
        </p:nvSpPr>
        <p:spPr/>
        <p:txBody>
          <a:bodyPr/>
          <a:lstStyle/>
          <a:p>
            <a:endParaRPr lang="ko-KR" altLang="en-US"/>
          </a:p>
        </p:txBody>
      </p:sp>
      <p:sp>
        <p:nvSpPr>
          <p:cNvPr id="9" name="텍스트 개체 틀 8"/>
          <p:cNvSpPr txBox="1">
            <a:spLocks/>
          </p:cNvSpPr>
          <p:nvPr/>
        </p:nvSpPr>
        <p:spPr>
          <a:xfrm rot="16200000">
            <a:off x="7556400" y="3405600"/>
            <a:ext cx="5702400" cy="720000"/>
          </a:xfrm>
          <a:prstGeom prst="rect">
            <a:avLst/>
          </a:prstGeom>
        </p:spPr>
        <p:txBody>
          <a:bodyPr lIns="0" tIns="0" rIns="0" bIns="0"/>
          <a:lstStyle>
            <a:lvl1pPr marL="0" indent="0" algn="l" defTabSz="1043056" rtl="0" eaLnBrk="1" latinLnBrk="1" hangingPunct="1">
              <a:lnSpc>
                <a:spcPts val="3850"/>
              </a:lnSpc>
              <a:spcBef>
                <a:spcPts val="0"/>
              </a:spcBef>
              <a:buFont typeface="Arial" pitchFamily="34" charset="0"/>
              <a:buNone/>
              <a:defRPr sz="3850" b="0" kern="1200" spc="-150">
                <a:solidFill>
                  <a:srgbClr val="D1D3D4"/>
                </a:solidFill>
                <a:latin typeface="나눔명조" pitchFamily="18" charset="-127"/>
                <a:ea typeface="나눔명조" pitchFamily="18" charset="-127"/>
                <a:cs typeface="+mn-cs"/>
              </a:defRPr>
            </a:lvl1pPr>
            <a:lvl2pPr marL="847483" indent="-325955" algn="l" defTabSz="1043056"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r>
              <a:rPr lang="en-US" altLang="ko-KR" smtClean="0"/>
              <a:t>asylum at airport</a:t>
            </a:r>
            <a:endParaRPr lang="ko-KR" altLang="en-US" dirty="0"/>
          </a:p>
        </p:txBody>
      </p:sp>
      <p:sp>
        <p:nvSpPr>
          <p:cNvPr id="11" name="직사각형 10"/>
          <p:cNvSpPr/>
          <p:nvPr/>
        </p:nvSpPr>
        <p:spPr>
          <a:xfrm>
            <a:off x="4471427" y="871536"/>
            <a:ext cx="5287407" cy="28127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p:cNvSpPr txBox="1"/>
          <p:nvPr/>
        </p:nvSpPr>
        <p:spPr>
          <a:xfrm>
            <a:off x="4674623" y="1062770"/>
            <a:ext cx="4842514" cy="2354491"/>
          </a:xfrm>
          <a:prstGeom prst="rect">
            <a:avLst/>
          </a:prstGeom>
          <a:noFill/>
        </p:spPr>
        <p:txBody>
          <a:bodyPr wrap="square" rtlCol="0">
            <a:spAutoFit/>
          </a:bodyPr>
          <a:lstStyle/>
          <a:p>
            <a:pPr>
              <a:lnSpc>
                <a:spcPct val="150000"/>
              </a:lnSpc>
            </a:pPr>
            <a:r>
              <a:rPr lang="en-US" altLang="ko-KR" sz="1400" dirty="0">
                <a:latin typeface="나눔고딕" pitchFamily="50" charset="-127"/>
                <a:ea typeface="나눔고딕" pitchFamily="50" charset="-127"/>
              </a:rPr>
              <a:t>“4, 5</a:t>
            </a:r>
            <a:r>
              <a:rPr lang="ko-KR" altLang="ko-KR" sz="1400" dirty="0">
                <a:latin typeface="나눔고딕" pitchFamily="50" charset="-127"/>
                <a:ea typeface="나눔고딕" pitchFamily="50" charset="-127"/>
              </a:rPr>
              <a:t>명 정도의 남자가 방으로 들어왔고 나와 가족의 모든 짐을 다 밖으로 꺼내고 나를 강제로 끌어내려고 하였어요</a:t>
            </a:r>
            <a:r>
              <a:rPr lang="en-US" altLang="ko-KR" sz="1400" dirty="0">
                <a:latin typeface="나눔고딕" pitchFamily="50" charset="-127"/>
                <a:ea typeface="나눔고딕" pitchFamily="50" charset="-127"/>
              </a:rPr>
              <a:t>. </a:t>
            </a:r>
            <a:r>
              <a:rPr lang="ko-KR" altLang="ko-KR" sz="1400" dirty="0">
                <a:latin typeface="나눔고딕" pitchFamily="50" charset="-127"/>
                <a:ea typeface="나눔고딕" pitchFamily="50" charset="-127"/>
              </a:rPr>
              <a:t>아내가 우리가 떠날 수 없다고 계속 이야기 하였으나 남자들은 오히려 아내에게</a:t>
            </a:r>
            <a:r>
              <a:rPr lang="en-US" altLang="ko-KR" sz="1400" dirty="0">
                <a:latin typeface="나눔고딕" pitchFamily="50" charset="-127"/>
                <a:ea typeface="나눔고딕" pitchFamily="50" charset="-127"/>
              </a:rPr>
              <a:t> ‘</a:t>
            </a:r>
            <a:r>
              <a:rPr lang="ko-KR" altLang="ko-KR" sz="1400" dirty="0">
                <a:latin typeface="나눔고딕" pitchFamily="50" charset="-127"/>
                <a:ea typeface="나눔고딕" pitchFamily="50" charset="-127"/>
              </a:rPr>
              <a:t>당신이 저 남자랑 함께 가지 않으면 당신은 이혼을 하거나 저 남자와 헤어지게 될 것이다</a:t>
            </a:r>
            <a:r>
              <a:rPr lang="en-US" altLang="ko-KR" sz="1400" dirty="0">
                <a:latin typeface="나눔고딕" pitchFamily="50" charset="-127"/>
                <a:ea typeface="나눔고딕" pitchFamily="50" charset="-127"/>
              </a:rPr>
              <a:t>. </a:t>
            </a:r>
            <a:r>
              <a:rPr lang="ko-KR" altLang="ko-KR" sz="1400" dirty="0">
                <a:latin typeface="나눔고딕" pitchFamily="50" charset="-127"/>
                <a:ea typeface="나눔고딕" pitchFamily="50" charset="-127"/>
              </a:rPr>
              <a:t>왜냐하면 우리는 그를 반드시 돌려보낼 것이기 때문이다</a:t>
            </a:r>
            <a:r>
              <a:rPr lang="en-US" altLang="ko-KR" sz="1400" dirty="0">
                <a:latin typeface="나눔고딕" pitchFamily="50" charset="-127"/>
                <a:ea typeface="나눔고딕" pitchFamily="50" charset="-127"/>
              </a:rPr>
              <a:t>’</a:t>
            </a:r>
            <a:r>
              <a:rPr lang="ko-KR" altLang="ko-KR" sz="1400" dirty="0">
                <a:latin typeface="나눔고딕" pitchFamily="50" charset="-127"/>
                <a:ea typeface="나눔고딕" pitchFamily="50" charset="-127"/>
              </a:rPr>
              <a:t>라고 협박을 하였고</a:t>
            </a:r>
            <a:r>
              <a:rPr lang="en-US" altLang="ko-KR" sz="1400" dirty="0">
                <a:latin typeface="나눔고딕" pitchFamily="50" charset="-127"/>
                <a:ea typeface="나눔고딕" pitchFamily="50" charset="-127"/>
              </a:rPr>
              <a:t>, </a:t>
            </a:r>
            <a:r>
              <a:rPr lang="ko-KR" altLang="ko-KR" sz="1400" dirty="0">
                <a:latin typeface="나눔고딕" pitchFamily="50" charset="-127"/>
                <a:ea typeface="나눔고딕" pitchFamily="50" charset="-127"/>
              </a:rPr>
              <a:t>임신</a:t>
            </a:r>
            <a:r>
              <a:rPr lang="en-US" altLang="ko-KR" sz="1400" dirty="0">
                <a:latin typeface="나눔고딕" pitchFamily="50" charset="-127"/>
                <a:ea typeface="나눔고딕" pitchFamily="50" charset="-127"/>
              </a:rPr>
              <a:t> 6</a:t>
            </a:r>
            <a:r>
              <a:rPr lang="ko-KR" altLang="ko-KR" sz="1400" dirty="0">
                <a:latin typeface="나눔고딕" pitchFamily="50" charset="-127"/>
                <a:ea typeface="나눔고딕" pitchFamily="50" charset="-127"/>
              </a:rPr>
              <a:t>개월 상태였던 아내가 앉아있던 매트리스를 끌어 당겼어요</a:t>
            </a:r>
            <a:r>
              <a:rPr lang="en-US" altLang="ko-KR" sz="1400" dirty="0">
                <a:latin typeface="나눔고딕" pitchFamily="50" charset="-127"/>
                <a:ea typeface="나눔고딕" pitchFamily="50" charset="-127"/>
              </a:rPr>
              <a:t>.”</a:t>
            </a:r>
            <a:endParaRPr lang="ko-KR" altLang="ko-KR" sz="1400" dirty="0">
              <a:latin typeface="나눔고딕" pitchFamily="50" charset="-127"/>
              <a:ea typeface="나눔고딕" pitchFamily="50" charset="-127"/>
            </a:endParaRPr>
          </a:p>
        </p:txBody>
      </p:sp>
      <p:sp>
        <p:nvSpPr>
          <p:cNvPr id="17" name="직사각형 16"/>
          <p:cNvSpPr/>
          <p:nvPr/>
        </p:nvSpPr>
        <p:spPr>
          <a:xfrm>
            <a:off x="4542547" y="4010977"/>
            <a:ext cx="5287407" cy="9095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p:cNvSpPr txBox="1"/>
          <p:nvPr/>
        </p:nvSpPr>
        <p:spPr>
          <a:xfrm>
            <a:off x="4745743" y="4100610"/>
            <a:ext cx="4842514" cy="738664"/>
          </a:xfrm>
          <a:prstGeom prst="rect">
            <a:avLst/>
          </a:prstGeom>
          <a:noFill/>
        </p:spPr>
        <p:txBody>
          <a:bodyPr wrap="square" rtlCol="0">
            <a:spAutoFit/>
          </a:bodyPr>
          <a:lstStyle/>
          <a:p>
            <a:pPr>
              <a:lnSpc>
                <a:spcPct val="150000"/>
              </a:lnSpc>
            </a:pPr>
            <a:r>
              <a:rPr lang="en-US" altLang="ko-KR" sz="1400" dirty="0"/>
              <a:t>“ </a:t>
            </a:r>
            <a:r>
              <a:rPr lang="ko-KR" altLang="ko-KR" sz="1400" dirty="0" smtClean="0"/>
              <a:t>대사관에 </a:t>
            </a:r>
            <a:r>
              <a:rPr lang="ko-KR" altLang="ko-KR" sz="1400" dirty="0"/>
              <a:t>연락하겠다</a:t>
            </a:r>
            <a:r>
              <a:rPr lang="en-US" altLang="ko-KR" sz="1400" dirty="0"/>
              <a:t>. </a:t>
            </a:r>
            <a:r>
              <a:rPr lang="ko-KR" altLang="ko-KR" sz="1400" dirty="0"/>
              <a:t>강제로 데려가겠다</a:t>
            </a:r>
            <a:r>
              <a:rPr lang="en-US" altLang="ko-KR" sz="1400" dirty="0"/>
              <a:t>. OO</a:t>
            </a:r>
            <a:r>
              <a:rPr lang="ko-KR" altLang="ko-KR" sz="1400" dirty="0"/>
              <a:t>정부에 당신을 알리겠다</a:t>
            </a:r>
            <a:r>
              <a:rPr lang="en-US" altLang="ko-KR" sz="1400" dirty="0"/>
              <a:t>’</a:t>
            </a:r>
            <a:r>
              <a:rPr lang="ko-KR" altLang="ko-KR" sz="1400" dirty="0"/>
              <a:t>는 협박을 받았어요</a:t>
            </a:r>
            <a:r>
              <a:rPr lang="en-US" altLang="ko-KR" sz="1400" dirty="0"/>
              <a:t>. “</a:t>
            </a:r>
            <a:endParaRPr lang="ko-KR" altLang="ko-KR" sz="1400" dirty="0"/>
          </a:p>
        </p:txBody>
      </p:sp>
      <p:sp>
        <p:nvSpPr>
          <p:cNvPr id="19" name="직사각형 18"/>
          <p:cNvSpPr/>
          <p:nvPr/>
        </p:nvSpPr>
        <p:spPr>
          <a:xfrm>
            <a:off x="4561797" y="5187828"/>
            <a:ext cx="5287407" cy="21680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19"/>
          <p:cNvSpPr txBox="1"/>
          <p:nvPr/>
        </p:nvSpPr>
        <p:spPr>
          <a:xfrm>
            <a:off x="4764993" y="5277461"/>
            <a:ext cx="4842514" cy="3000821"/>
          </a:xfrm>
          <a:prstGeom prst="rect">
            <a:avLst/>
          </a:prstGeom>
          <a:noFill/>
        </p:spPr>
        <p:txBody>
          <a:bodyPr wrap="square" rtlCol="0">
            <a:spAutoFit/>
          </a:bodyPr>
          <a:lstStyle/>
          <a:p>
            <a:pPr>
              <a:lnSpc>
                <a:spcPct val="150000"/>
              </a:lnSpc>
            </a:pPr>
            <a:r>
              <a:rPr lang="en-US" altLang="ko-KR" sz="1400" dirty="0"/>
              <a:t>“</a:t>
            </a:r>
            <a:r>
              <a:rPr lang="ko-KR" altLang="ko-KR" sz="1400" dirty="0"/>
              <a:t>공항 직원들은 우리에게 양호한 음식을 주지 않았을 뿐만 아니라 우리에게 한국을 떠나라고 강요했습니다</a:t>
            </a:r>
            <a:r>
              <a:rPr lang="en-US" altLang="ko-KR" sz="1400" dirty="0"/>
              <a:t>. </a:t>
            </a:r>
            <a:r>
              <a:rPr lang="ko-KR" altLang="ko-KR" sz="1400" dirty="0" smtClean="0"/>
              <a:t>우리가 </a:t>
            </a:r>
            <a:r>
              <a:rPr lang="ko-KR" altLang="ko-KR" sz="1400" dirty="0"/>
              <a:t>거부해도 경비원들에게 돈을 줘 강제로 우리가 본국으로 돌아가도록 그들이 우리에게 수갑을 채우게 한다고 말했습니다</a:t>
            </a:r>
            <a:r>
              <a:rPr lang="en-US" altLang="ko-KR" sz="1400" dirty="0"/>
              <a:t>. </a:t>
            </a:r>
            <a:r>
              <a:rPr lang="ko-KR" altLang="ko-KR" sz="1400" dirty="0"/>
              <a:t>우리는 거부했고 그들은 심지어 먹을 것을</a:t>
            </a:r>
            <a:r>
              <a:rPr lang="en-US" altLang="ko-KR" sz="1400" dirty="0"/>
              <a:t> 4</a:t>
            </a:r>
            <a:r>
              <a:rPr lang="ko-KR" altLang="ko-KR" sz="1400" dirty="0"/>
              <a:t>일 동안 주지 않은 적도 있었습니다</a:t>
            </a:r>
            <a:r>
              <a:rPr lang="en-US" altLang="ko-KR" sz="1400" dirty="0"/>
              <a:t>.”</a:t>
            </a:r>
            <a:endParaRPr lang="ko-KR" altLang="ko-KR" sz="1400" dirty="0"/>
          </a:p>
          <a:p>
            <a:pPr>
              <a:lnSpc>
                <a:spcPct val="150000"/>
              </a:lnSpc>
            </a:pPr>
            <a:endParaRPr lang="en-US" altLang="ko-KR" sz="1400" dirty="0" smtClean="0"/>
          </a:p>
          <a:p>
            <a:pPr>
              <a:lnSpc>
                <a:spcPct val="150000"/>
              </a:lnSpc>
            </a:pPr>
            <a:endParaRPr lang="en-US" altLang="ko-KR" sz="1400" dirty="0"/>
          </a:p>
          <a:p>
            <a:pPr>
              <a:lnSpc>
                <a:spcPct val="150000"/>
              </a:lnSpc>
            </a:pPr>
            <a:endParaRPr lang="ko-KR" altLang="ko-KR" sz="1400" dirty="0"/>
          </a:p>
        </p:txBody>
      </p:sp>
    </p:spTree>
    <p:extLst>
      <p:ext uri="{BB962C8B-B14F-4D97-AF65-F5344CB8AC3E}">
        <p14:creationId xmlns:p14="http://schemas.microsoft.com/office/powerpoint/2010/main" val="3820651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descr="p03_경과보고서2.jpg"/>
          <p:cNvPicPr>
            <a:picLocks noChangeAspect="1"/>
          </p:cNvPicPr>
          <p:nvPr/>
        </p:nvPicPr>
        <p:blipFill>
          <a:blip r:embed="rId3" cstate="print"/>
          <a:stretch>
            <a:fillRect/>
          </a:stretch>
        </p:blipFill>
        <p:spPr>
          <a:xfrm>
            <a:off x="508" y="1111"/>
            <a:ext cx="10692384" cy="7559040"/>
          </a:xfrm>
          <a:prstGeom prst="rect">
            <a:avLst/>
          </a:prstGeom>
        </p:spPr>
      </p:pic>
      <p:sp>
        <p:nvSpPr>
          <p:cNvPr id="8" name="TextBox 9"/>
          <p:cNvSpPr txBox="1"/>
          <p:nvPr/>
        </p:nvSpPr>
        <p:spPr>
          <a:xfrm rot="16200000">
            <a:off x="9410548" y="5895186"/>
            <a:ext cx="2081243" cy="107722"/>
          </a:xfrm>
          <a:prstGeom prst="rect">
            <a:avLst/>
          </a:prstGeom>
          <a:noFill/>
        </p:spPr>
        <p:txBody>
          <a:bodyPr wrap="square" lIns="0" tIns="0" rIns="0" bIns="0" rtlCol="0">
            <a:spAutoFit/>
          </a:bodyPr>
          <a:lstStyle>
            <a:defPPr>
              <a:defRPr lang="ko-KR"/>
            </a:defPPr>
            <a:lvl1pPr marL="0" algn="l" defTabSz="1043056" rtl="0" eaLnBrk="1" latinLnBrk="1" hangingPunct="1">
              <a:defRPr sz="2100" kern="1200">
                <a:solidFill>
                  <a:schemeClr val="tx1"/>
                </a:solidFill>
                <a:latin typeface="+mn-lt"/>
                <a:ea typeface="+mn-ea"/>
                <a:cs typeface="+mn-cs"/>
              </a:defRPr>
            </a:lvl1pPr>
            <a:lvl2pPr marL="521528" algn="l" defTabSz="1043056" rtl="0" eaLnBrk="1" latinLnBrk="1" hangingPunct="1">
              <a:defRPr sz="2100" kern="1200">
                <a:solidFill>
                  <a:schemeClr val="tx1"/>
                </a:solidFill>
                <a:latin typeface="+mn-lt"/>
                <a:ea typeface="+mn-ea"/>
                <a:cs typeface="+mn-cs"/>
              </a:defRPr>
            </a:lvl2pPr>
            <a:lvl3pPr marL="1043056" algn="l" defTabSz="1043056" rtl="0" eaLnBrk="1" latinLnBrk="1" hangingPunct="1">
              <a:defRPr sz="2100" kern="1200">
                <a:solidFill>
                  <a:schemeClr val="tx1"/>
                </a:solidFill>
                <a:latin typeface="+mn-lt"/>
                <a:ea typeface="+mn-ea"/>
                <a:cs typeface="+mn-cs"/>
              </a:defRPr>
            </a:lvl3pPr>
            <a:lvl4pPr marL="1564584" algn="l" defTabSz="1043056" rtl="0" eaLnBrk="1" latinLnBrk="1" hangingPunct="1">
              <a:defRPr sz="2100" kern="1200">
                <a:solidFill>
                  <a:schemeClr val="tx1"/>
                </a:solidFill>
                <a:latin typeface="+mn-lt"/>
                <a:ea typeface="+mn-ea"/>
                <a:cs typeface="+mn-cs"/>
              </a:defRPr>
            </a:lvl4pPr>
            <a:lvl5pPr marL="2086112" algn="l" defTabSz="1043056" rtl="0" eaLnBrk="1" latinLnBrk="1" hangingPunct="1">
              <a:defRPr sz="2100" kern="1200">
                <a:solidFill>
                  <a:schemeClr val="tx1"/>
                </a:solidFill>
                <a:latin typeface="+mn-lt"/>
                <a:ea typeface="+mn-ea"/>
                <a:cs typeface="+mn-cs"/>
              </a:defRPr>
            </a:lvl5pPr>
            <a:lvl6pPr marL="2607640" algn="l" defTabSz="1043056" rtl="0" eaLnBrk="1" latinLnBrk="1" hangingPunct="1">
              <a:defRPr sz="2100" kern="1200">
                <a:solidFill>
                  <a:schemeClr val="tx1"/>
                </a:solidFill>
                <a:latin typeface="+mn-lt"/>
                <a:ea typeface="+mn-ea"/>
                <a:cs typeface="+mn-cs"/>
              </a:defRPr>
            </a:lvl6pPr>
            <a:lvl7pPr marL="3129168" algn="l" defTabSz="1043056" rtl="0" eaLnBrk="1" latinLnBrk="1" hangingPunct="1">
              <a:defRPr sz="2100" kern="1200">
                <a:solidFill>
                  <a:schemeClr val="tx1"/>
                </a:solidFill>
                <a:latin typeface="+mn-lt"/>
                <a:ea typeface="+mn-ea"/>
                <a:cs typeface="+mn-cs"/>
              </a:defRPr>
            </a:lvl7pPr>
            <a:lvl8pPr marL="3650696" algn="l" defTabSz="1043056" rtl="0" eaLnBrk="1" latinLnBrk="1" hangingPunct="1">
              <a:defRPr sz="2100" kern="1200">
                <a:solidFill>
                  <a:schemeClr val="tx1"/>
                </a:solidFill>
                <a:latin typeface="+mn-lt"/>
                <a:ea typeface="+mn-ea"/>
                <a:cs typeface="+mn-cs"/>
              </a:defRPr>
            </a:lvl8pPr>
            <a:lvl9pPr marL="4172224" algn="l" defTabSz="1043056" rtl="0" eaLnBrk="1" latinLnBrk="1" hangingPunct="1">
              <a:defRPr sz="2100" kern="1200">
                <a:solidFill>
                  <a:schemeClr val="tx1"/>
                </a:solidFill>
                <a:latin typeface="+mn-lt"/>
                <a:ea typeface="+mn-ea"/>
                <a:cs typeface="+mn-cs"/>
              </a:defRPr>
            </a:lvl9pPr>
          </a:lstStyle>
          <a:p>
            <a:r>
              <a:rPr lang="ko-KR" altLang="en-US" sz="700" dirty="0" smtClean="0">
                <a:solidFill>
                  <a:schemeClr val="bg1"/>
                </a:solidFill>
                <a:latin typeface="나눔고딕" pitchFamily="50" charset="-127"/>
                <a:ea typeface="나눔고딕" pitchFamily="50" charset="-127"/>
              </a:rPr>
              <a:t>이 문서는 나눔글꼴로 작성되었습니다</a:t>
            </a:r>
            <a:r>
              <a:rPr lang="en-US" altLang="ko-KR" sz="700" dirty="0" smtClean="0">
                <a:solidFill>
                  <a:schemeClr val="bg1"/>
                </a:solidFill>
                <a:latin typeface="나눔고딕" pitchFamily="50" charset="-127"/>
                <a:ea typeface="나눔고딕" pitchFamily="50" charset="-127"/>
              </a:rPr>
              <a:t>. </a:t>
            </a:r>
            <a:r>
              <a:rPr lang="ko-KR" altLang="en-US" sz="700" dirty="0" smtClean="0">
                <a:solidFill>
                  <a:schemeClr val="bg1"/>
                </a:solidFill>
                <a:latin typeface="나눔고딕" pitchFamily="50" charset="-127"/>
                <a:ea typeface="나눔고딕" pitchFamily="50" charset="-127"/>
                <a:hlinkClick r:id="rId4"/>
              </a:rPr>
              <a:t>다운받기</a:t>
            </a:r>
            <a:endParaRPr lang="ko-KR" altLang="en-US" sz="700" dirty="0">
              <a:solidFill>
                <a:schemeClr val="bg1"/>
              </a:solidFill>
              <a:latin typeface="나눔고딕" pitchFamily="50" charset="-127"/>
              <a:ea typeface="나눔고딕" pitchFamily="50" charset="-127"/>
            </a:endParaRPr>
          </a:p>
        </p:txBody>
      </p:sp>
      <p:sp>
        <p:nvSpPr>
          <p:cNvPr id="12" name="텍스트 개체 틀 3"/>
          <p:cNvSpPr>
            <a:spLocks noGrp="1"/>
          </p:cNvSpPr>
          <p:nvPr>
            <p:ph type="body" sz="quarter" idx="12"/>
          </p:nvPr>
        </p:nvSpPr>
        <p:spPr>
          <a:xfrm>
            <a:off x="6038300" y="175317"/>
            <a:ext cx="5760000" cy="3240000"/>
          </a:xfrm>
        </p:spPr>
        <p:txBody>
          <a:bodyPr/>
          <a:lstStyle/>
          <a:p>
            <a:r>
              <a:rPr lang="en-US" altLang="ko-KR"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ko-KR" altLang="en-US"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한국의 공항</a:t>
            </a:r>
            <a:r>
              <a:rPr lang="en-US" altLang="ko-KR"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r>
              <a:rPr lang="ko-KR" altLang="en-US"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그 경계에 갇힌 난민들</a:t>
            </a:r>
            <a:r>
              <a:rPr lang="en-US" altLang="ko-KR"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endParaRPr lang="ko-KR" altLang="en-US" sz="320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텍스트 개체 틀 5"/>
          <p:cNvSpPr>
            <a:spLocks noGrp="1"/>
          </p:cNvSpPr>
          <p:nvPr>
            <p:ph type="body" sz="quarter" idx="17"/>
          </p:nvPr>
        </p:nvSpPr>
        <p:spPr>
          <a:xfrm>
            <a:off x="309299" y="3942012"/>
            <a:ext cx="8949001" cy="2340000"/>
          </a:xfrm>
        </p:spPr>
        <p:txBody>
          <a:bodyPr/>
          <a:lstStyle/>
          <a:p>
            <a:pPr>
              <a:lnSpc>
                <a:spcPct val="100000"/>
              </a:lnSpc>
            </a:pPr>
            <a:r>
              <a:rPr lang="ko-KR" alt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불회부</a:t>
            </a:r>
            <a:r>
              <a:rPr lang="ko-KR"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판정 이후의 열악한 처우</a:t>
            </a:r>
            <a:r>
              <a:rPr lang="en-US" altLang="ko-KR"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nSpc>
                <a:spcPct val="100000"/>
              </a:lnSpc>
            </a:pPr>
            <a:r>
              <a:rPr lang="ko-KR"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부족한 식사 제공</a:t>
            </a:r>
            <a:endParaRPr lang="ko-KR" alt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18" name="직선 연결선 17"/>
          <p:cNvCxnSpPr/>
          <p:nvPr/>
        </p:nvCxnSpPr>
        <p:spPr>
          <a:xfrm rot="5400000">
            <a:off x="-829140" y="3757423"/>
            <a:ext cx="7128000" cy="1588"/>
          </a:xfrm>
          <a:prstGeom prst="line">
            <a:avLst/>
          </a:prstGeom>
          <a:ln w="3175">
            <a:solidFill>
              <a:srgbClr val="FFFFFF">
                <a:alpha val="50196"/>
              </a:srgbClr>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rot="5400000">
            <a:off x="439221" y="3757423"/>
            <a:ext cx="7128000" cy="1588"/>
          </a:xfrm>
          <a:prstGeom prst="line">
            <a:avLst/>
          </a:prstGeom>
          <a:ln w="3175">
            <a:solidFill>
              <a:srgbClr val="FFFFFF">
                <a:alpha val="50196"/>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854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6"/>
          <p:cNvSpPr>
            <a:spLocks noGrp="1"/>
          </p:cNvSpPr>
          <p:nvPr>
            <p:ph type="body" sz="quarter" idx="12"/>
          </p:nvPr>
        </p:nvSpPr>
        <p:spPr>
          <a:xfrm>
            <a:off x="1098000" y="410400"/>
            <a:ext cx="2880000" cy="2520000"/>
          </a:xfrm>
        </p:spPr>
        <p:txBody>
          <a:bodyPr/>
          <a:lstStyle/>
          <a:p>
            <a:r>
              <a:rPr lang="ko-KR" altLang="en-US" spc="0" dirty="0" smtClean="0"/>
              <a:t>부족한</a:t>
            </a:r>
            <a:endParaRPr lang="en-US" altLang="ko-KR" spc="0" dirty="0" smtClean="0"/>
          </a:p>
          <a:p>
            <a:endParaRPr lang="en-US" altLang="ko-KR" spc="0" dirty="0" smtClean="0"/>
          </a:p>
          <a:p>
            <a:r>
              <a:rPr lang="ko-KR" altLang="en-US" spc="0" dirty="0" smtClean="0"/>
              <a:t>식사</a:t>
            </a:r>
            <a:endParaRPr lang="en-US" altLang="ko-KR" spc="0" dirty="0" smtClean="0"/>
          </a:p>
          <a:p>
            <a:r>
              <a:rPr lang="ko-KR" altLang="en-US" spc="0" dirty="0" smtClean="0"/>
              <a:t>제공</a:t>
            </a:r>
            <a:r>
              <a:rPr lang="en-US" altLang="ko-KR" spc="0" dirty="0" smtClean="0"/>
              <a:t>.</a:t>
            </a:r>
            <a:endParaRPr lang="ko-KR" altLang="en-US" spc="0" dirty="0"/>
          </a:p>
        </p:txBody>
      </p:sp>
      <p:sp>
        <p:nvSpPr>
          <p:cNvPr id="8" name="텍스트 개체 틀 7"/>
          <p:cNvSpPr>
            <a:spLocks noGrp="1"/>
          </p:cNvSpPr>
          <p:nvPr>
            <p:ph type="body" sz="quarter" idx="14"/>
          </p:nvPr>
        </p:nvSpPr>
        <p:spPr>
          <a:xfrm>
            <a:off x="4320000" y="4300000"/>
            <a:ext cx="5760000" cy="4666200"/>
          </a:xfrm>
        </p:spPr>
        <p:txBody>
          <a:bodyPr/>
          <a:lstStyle/>
          <a:p>
            <a:r>
              <a:rPr lang="ko-KR" altLang="en-US" spc="0" dirty="0" smtClean="0"/>
              <a:t>부실한 식사 제공</a:t>
            </a:r>
            <a:endParaRPr lang="en-US" altLang="ko-KR" spc="0" dirty="0" smtClean="0"/>
          </a:p>
          <a:p>
            <a:endParaRPr lang="en-US" altLang="ko-KR" spc="0" dirty="0"/>
          </a:p>
          <a:p>
            <a:endParaRPr lang="en-US" altLang="ko-KR" spc="0" dirty="0" smtClean="0"/>
          </a:p>
        </p:txBody>
      </p:sp>
      <p:sp>
        <p:nvSpPr>
          <p:cNvPr id="6" name="텍스트 개체 틀 5"/>
          <p:cNvSpPr>
            <a:spLocks noGrp="1"/>
          </p:cNvSpPr>
          <p:nvPr>
            <p:ph type="body" sz="quarter" idx="11"/>
          </p:nvPr>
        </p:nvSpPr>
        <p:spPr>
          <a:xfrm>
            <a:off x="136800" y="3690000"/>
            <a:ext cx="1620000" cy="2412000"/>
          </a:xfrm>
        </p:spPr>
        <p:txBody>
          <a:bodyPr/>
          <a:lstStyle/>
          <a:p>
            <a:r>
              <a:rPr lang="en-US" altLang="ko-KR" dirty="0" smtClean="0">
                <a:solidFill>
                  <a:srgbClr val="E1E2E3"/>
                </a:solidFill>
              </a:rPr>
              <a:t>5</a:t>
            </a:r>
            <a:endParaRPr lang="ko-KR" altLang="en-US" dirty="0">
              <a:solidFill>
                <a:srgbClr val="E1E2E3"/>
              </a:solidFill>
            </a:endParaRPr>
          </a:p>
        </p:txBody>
      </p:sp>
      <p:sp>
        <p:nvSpPr>
          <p:cNvPr id="2" name="텍스트 개체 틀 1"/>
          <p:cNvSpPr>
            <a:spLocks noGrp="1"/>
          </p:cNvSpPr>
          <p:nvPr>
            <p:ph type="body" sz="quarter" idx="16"/>
          </p:nvPr>
        </p:nvSpPr>
        <p:spPr/>
        <p:txBody>
          <a:bodyPr/>
          <a:lstStyle/>
          <a:p>
            <a:endParaRPr lang="ko-KR" altLang="en-US" dirty="0"/>
          </a:p>
        </p:txBody>
      </p:sp>
      <p:sp>
        <p:nvSpPr>
          <p:cNvPr id="9" name="텍스트 개체 틀 8"/>
          <p:cNvSpPr txBox="1">
            <a:spLocks/>
          </p:cNvSpPr>
          <p:nvPr/>
        </p:nvSpPr>
        <p:spPr>
          <a:xfrm rot="16200000">
            <a:off x="7556400" y="3405600"/>
            <a:ext cx="5702400" cy="720000"/>
          </a:xfrm>
          <a:prstGeom prst="rect">
            <a:avLst/>
          </a:prstGeom>
        </p:spPr>
        <p:txBody>
          <a:bodyPr lIns="0" tIns="0" rIns="0" bIns="0"/>
          <a:lstStyle>
            <a:lvl1pPr marL="0" indent="0" algn="l" defTabSz="1043056" rtl="0" eaLnBrk="1" latinLnBrk="1" hangingPunct="1">
              <a:lnSpc>
                <a:spcPts val="3850"/>
              </a:lnSpc>
              <a:spcBef>
                <a:spcPts val="0"/>
              </a:spcBef>
              <a:buFont typeface="Arial" pitchFamily="34" charset="0"/>
              <a:buNone/>
              <a:defRPr sz="3850" b="0" kern="1200" spc="-150">
                <a:solidFill>
                  <a:srgbClr val="D1D3D4"/>
                </a:solidFill>
                <a:latin typeface="나눔명조" pitchFamily="18" charset="-127"/>
                <a:ea typeface="나눔명조" pitchFamily="18" charset="-127"/>
                <a:cs typeface="+mn-cs"/>
              </a:defRPr>
            </a:lvl1pPr>
            <a:lvl2pPr marL="847483" indent="-325955" algn="l" defTabSz="1043056"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r>
              <a:rPr lang="en-US" altLang="ko-KR" dirty="0" smtClean="0"/>
              <a:t>asylum at airport</a:t>
            </a:r>
            <a:endParaRPr lang="ko-KR" altLang="en-US" dirty="0"/>
          </a:p>
        </p:txBody>
      </p:sp>
      <p:graphicFrame>
        <p:nvGraphicFramePr>
          <p:cNvPr id="5" name="표 4"/>
          <p:cNvGraphicFramePr>
            <a:graphicFrameLocks noGrp="1"/>
          </p:cNvGraphicFramePr>
          <p:nvPr>
            <p:extLst>
              <p:ext uri="{D42A27DB-BD31-4B8C-83A1-F6EECF244321}">
                <p14:modId xmlns:p14="http://schemas.microsoft.com/office/powerpoint/2010/main" val="3179321339"/>
              </p:ext>
            </p:extLst>
          </p:nvPr>
        </p:nvGraphicFramePr>
        <p:xfrm>
          <a:off x="4465639" y="1199020"/>
          <a:ext cx="5351462" cy="2590800"/>
        </p:xfrm>
        <a:graphic>
          <a:graphicData uri="http://schemas.openxmlformats.org/drawingml/2006/table">
            <a:tbl>
              <a:tblPr>
                <a:tableStyleId>{073A0DAA-6AF3-43AB-8588-CEC1D06C72B9}</a:tableStyleId>
              </a:tblPr>
              <a:tblGrid>
                <a:gridCol w="1080187"/>
                <a:gridCol w="1562561"/>
                <a:gridCol w="2708714"/>
              </a:tblGrid>
              <a:tr h="0">
                <a:tc>
                  <a:txBody>
                    <a:bodyPr/>
                    <a:lstStyle/>
                    <a:p>
                      <a:pPr algn="l">
                        <a:spcAft>
                          <a:spcPts val="0"/>
                        </a:spcAft>
                      </a:pPr>
                      <a:r>
                        <a:rPr lang="en-US" sz="1200" dirty="0">
                          <a:effectLst/>
                        </a:rPr>
                        <a:t> </a:t>
                      </a:r>
                      <a:endParaRPr lang="ko-KR" sz="1200" dirty="0">
                        <a:solidFill>
                          <a:srgbClr val="000000"/>
                        </a:solidFill>
                        <a:effectLst/>
                        <a:latin typeface="맑은 고딕"/>
                        <a:cs typeface="맑은 고딕"/>
                      </a:endParaRPr>
                    </a:p>
                  </a:txBody>
                  <a:tcPr marL="63500" marR="63500" marT="63500" marB="63500"/>
                </a:tc>
                <a:tc>
                  <a:txBody>
                    <a:bodyPr/>
                    <a:lstStyle/>
                    <a:p>
                      <a:pPr algn="ctr">
                        <a:spcAft>
                          <a:spcPts val="0"/>
                        </a:spcAft>
                      </a:pPr>
                      <a:r>
                        <a:rPr lang="ko-KR" sz="1200">
                          <a:effectLst/>
                        </a:rPr>
                        <a:t>난민인정심사대기실</a:t>
                      </a:r>
                      <a:endParaRPr lang="ko-KR" sz="1200">
                        <a:solidFill>
                          <a:srgbClr val="000000"/>
                        </a:solidFill>
                        <a:effectLst/>
                        <a:latin typeface="맑은 고딕"/>
                        <a:cs typeface="맑은 고딕"/>
                      </a:endParaRPr>
                    </a:p>
                  </a:txBody>
                  <a:tcPr marL="63500" marR="63500" marT="63500" marB="63500"/>
                </a:tc>
                <a:tc>
                  <a:txBody>
                    <a:bodyPr/>
                    <a:lstStyle/>
                    <a:p>
                      <a:pPr algn="ctr">
                        <a:spcAft>
                          <a:spcPts val="0"/>
                        </a:spcAft>
                      </a:pPr>
                      <a:r>
                        <a:rPr lang="ko-KR" sz="1200">
                          <a:effectLst/>
                        </a:rPr>
                        <a:t>송환대기실</a:t>
                      </a:r>
                      <a:endParaRPr lang="ko-KR" sz="1200">
                        <a:solidFill>
                          <a:srgbClr val="000000"/>
                        </a:solidFill>
                        <a:effectLst/>
                        <a:latin typeface="맑은 고딕"/>
                        <a:cs typeface="맑은 고딕"/>
                      </a:endParaRPr>
                    </a:p>
                  </a:txBody>
                  <a:tcPr marL="63500" marR="63500" marT="63500" marB="63500"/>
                </a:tc>
              </a:tr>
              <a:tr h="0">
                <a:tc>
                  <a:txBody>
                    <a:bodyPr/>
                    <a:lstStyle/>
                    <a:p>
                      <a:pPr algn="l">
                        <a:spcAft>
                          <a:spcPts val="0"/>
                        </a:spcAft>
                      </a:pPr>
                      <a:r>
                        <a:rPr lang="ko-KR" sz="1200">
                          <a:effectLst/>
                        </a:rPr>
                        <a:t>관리주체</a:t>
                      </a:r>
                      <a:endParaRPr lang="ko-KR" sz="1200">
                        <a:solidFill>
                          <a:srgbClr val="000000"/>
                        </a:solidFill>
                        <a:effectLst/>
                        <a:latin typeface="맑은 고딕"/>
                        <a:cs typeface="맑은 고딕"/>
                      </a:endParaRPr>
                    </a:p>
                  </a:txBody>
                  <a:tcPr marL="63500" marR="63500" marT="63500" marB="63500"/>
                </a:tc>
                <a:tc>
                  <a:txBody>
                    <a:bodyPr/>
                    <a:lstStyle/>
                    <a:p>
                      <a:pPr algn="l">
                        <a:spcAft>
                          <a:spcPts val="0"/>
                        </a:spcAft>
                      </a:pPr>
                      <a:r>
                        <a:rPr lang="ko-KR" sz="1200">
                          <a:effectLst/>
                        </a:rPr>
                        <a:t>출입국관리사무소장</a:t>
                      </a:r>
                      <a:endParaRPr lang="ko-KR" sz="1200">
                        <a:solidFill>
                          <a:srgbClr val="000000"/>
                        </a:solidFill>
                        <a:effectLst/>
                        <a:latin typeface="맑은 고딕"/>
                        <a:cs typeface="맑은 고딕"/>
                      </a:endParaRPr>
                    </a:p>
                  </a:txBody>
                  <a:tcPr marL="63500" marR="63500" marT="63500" marB="63500"/>
                </a:tc>
                <a:tc>
                  <a:txBody>
                    <a:bodyPr/>
                    <a:lstStyle/>
                    <a:p>
                      <a:pPr algn="l">
                        <a:spcAft>
                          <a:spcPts val="0"/>
                        </a:spcAft>
                      </a:pPr>
                      <a:r>
                        <a:rPr lang="ko-KR" sz="1200" dirty="0">
                          <a:effectLst/>
                        </a:rPr>
                        <a:t>규범적</a:t>
                      </a:r>
                      <a:r>
                        <a:rPr lang="en-US" sz="1200" dirty="0">
                          <a:effectLst/>
                        </a:rPr>
                        <a:t>-</a:t>
                      </a:r>
                      <a:r>
                        <a:rPr lang="ko-KR" sz="1200" dirty="0">
                          <a:effectLst/>
                        </a:rPr>
                        <a:t>출입국관리사무소장</a:t>
                      </a:r>
                    </a:p>
                    <a:p>
                      <a:pPr algn="l">
                        <a:spcAft>
                          <a:spcPts val="0"/>
                        </a:spcAft>
                      </a:pPr>
                      <a:r>
                        <a:rPr lang="ko-KR" sz="1200" dirty="0">
                          <a:effectLst/>
                        </a:rPr>
                        <a:t>실질적</a:t>
                      </a:r>
                      <a:r>
                        <a:rPr lang="en-US" sz="1200" dirty="0">
                          <a:effectLst/>
                        </a:rPr>
                        <a:t>-</a:t>
                      </a:r>
                      <a:r>
                        <a:rPr lang="ko-KR" sz="1200" dirty="0">
                          <a:effectLst/>
                        </a:rPr>
                        <a:t>항공사운영협의회</a:t>
                      </a:r>
                      <a:r>
                        <a:rPr lang="en-US" sz="1200" dirty="0">
                          <a:effectLst/>
                        </a:rPr>
                        <a:t>(AOC)</a:t>
                      </a:r>
                      <a:endParaRPr lang="ko-KR" sz="1200" dirty="0">
                        <a:solidFill>
                          <a:srgbClr val="000000"/>
                        </a:solidFill>
                        <a:effectLst/>
                        <a:latin typeface="맑은 고딕"/>
                        <a:cs typeface="맑은 고딕"/>
                      </a:endParaRPr>
                    </a:p>
                  </a:txBody>
                  <a:tcPr marL="63500" marR="63500" marT="63500" marB="63500"/>
                </a:tc>
              </a:tr>
              <a:tr h="0">
                <a:tc>
                  <a:txBody>
                    <a:bodyPr/>
                    <a:lstStyle/>
                    <a:p>
                      <a:pPr algn="l">
                        <a:spcAft>
                          <a:spcPts val="0"/>
                        </a:spcAft>
                      </a:pPr>
                      <a:r>
                        <a:rPr lang="ko-KR" sz="1200">
                          <a:effectLst/>
                        </a:rPr>
                        <a:t>식사제공주체</a:t>
                      </a:r>
                    </a:p>
                    <a:p>
                      <a:pPr algn="l">
                        <a:spcAft>
                          <a:spcPts val="0"/>
                        </a:spcAft>
                      </a:pPr>
                      <a:r>
                        <a:rPr lang="en-US" sz="1200">
                          <a:effectLst/>
                        </a:rPr>
                        <a:t>(</a:t>
                      </a:r>
                      <a:r>
                        <a:rPr lang="ko-KR" sz="1200">
                          <a:effectLst/>
                        </a:rPr>
                        <a:t>비용부담주체</a:t>
                      </a:r>
                      <a:r>
                        <a:rPr lang="en-US" sz="1200">
                          <a:effectLst/>
                        </a:rPr>
                        <a:t>)</a:t>
                      </a:r>
                      <a:endParaRPr lang="ko-KR" sz="1200">
                        <a:solidFill>
                          <a:srgbClr val="000000"/>
                        </a:solidFill>
                        <a:effectLst/>
                        <a:latin typeface="맑은 고딕"/>
                        <a:cs typeface="맑은 고딕"/>
                      </a:endParaRPr>
                    </a:p>
                  </a:txBody>
                  <a:tcPr marL="63500" marR="63500" marT="63500" marB="63500"/>
                </a:tc>
                <a:tc>
                  <a:txBody>
                    <a:bodyPr/>
                    <a:lstStyle/>
                    <a:p>
                      <a:pPr algn="l">
                        <a:spcAft>
                          <a:spcPts val="0"/>
                        </a:spcAft>
                      </a:pPr>
                      <a:r>
                        <a:rPr lang="ko-KR" sz="1200">
                          <a:effectLst/>
                        </a:rPr>
                        <a:t>출입국관리사무소장</a:t>
                      </a:r>
                      <a:endParaRPr lang="ko-KR" sz="1200">
                        <a:solidFill>
                          <a:srgbClr val="000000"/>
                        </a:solidFill>
                        <a:effectLst/>
                        <a:latin typeface="맑은 고딕"/>
                        <a:cs typeface="맑은 고딕"/>
                      </a:endParaRPr>
                    </a:p>
                  </a:txBody>
                  <a:tcPr marL="63500" marR="63500" marT="63500" marB="63500"/>
                </a:tc>
                <a:tc>
                  <a:txBody>
                    <a:bodyPr/>
                    <a:lstStyle/>
                    <a:p>
                      <a:pPr algn="l">
                        <a:spcAft>
                          <a:spcPts val="0"/>
                        </a:spcAft>
                      </a:pPr>
                      <a:r>
                        <a:rPr lang="ko-KR" sz="1200">
                          <a:effectLst/>
                        </a:rPr>
                        <a:t>운수업자</a:t>
                      </a:r>
                      <a:endParaRPr lang="ko-KR" sz="1200">
                        <a:solidFill>
                          <a:srgbClr val="000000"/>
                        </a:solidFill>
                        <a:effectLst/>
                        <a:latin typeface="맑은 고딕"/>
                        <a:cs typeface="맑은 고딕"/>
                      </a:endParaRPr>
                    </a:p>
                  </a:txBody>
                  <a:tcPr marL="63500" marR="63500" marT="63500" marB="63500"/>
                </a:tc>
              </a:tr>
              <a:tr h="0">
                <a:tc>
                  <a:txBody>
                    <a:bodyPr/>
                    <a:lstStyle/>
                    <a:p>
                      <a:pPr algn="l">
                        <a:spcAft>
                          <a:spcPts val="0"/>
                        </a:spcAft>
                      </a:pPr>
                      <a:r>
                        <a:rPr lang="ko-KR" sz="1200">
                          <a:effectLst/>
                        </a:rPr>
                        <a:t>제공식사</a:t>
                      </a:r>
                      <a:endParaRPr lang="ko-KR" sz="1200">
                        <a:solidFill>
                          <a:srgbClr val="000000"/>
                        </a:solidFill>
                        <a:effectLst/>
                        <a:latin typeface="맑은 고딕"/>
                        <a:cs typeface="맑은 고딕"/>
                      </a:endParaRPr>
                    </a:p>
                  </a:txBody>
                  <a:tcPr marL="63500" marR="63500" marT="63500" marB="63500"/>
                </a:tc>
                <a:tc>
                  <a:txBody>
                    <a:bodyPr/>
                    <a:lstStyle/>
                    <a:p>
                      <a:pPr algn="l">
                        <a:spcAft>
                          <a:spcPts val="0"/>
                        </a:spcAft>
                      </a:pPr>
                      <a:r>
                        <a:rPr lang="ko-KR" sz="1200">
                          <a:effectLst/>
                        </a:rPr>
                        <a:t>선택 가능한 식단</a:t>
                      </a:r>
                      <a:endParaRPr lang="ko-KR" sz="1200">
                        <a:solidFill>
                          <a:srgbClr val="000000"/>
                        </a:solidFill>
                        <a:effectLst/>
                        <a:latin typeface="맑은 고딕"/>
                        <a:cs typeface="맑은 고딕"/>
                      </a:endParaRPr>
                    </a:p>
                  </a:txBody>
                  <a:tcPr marL="63500" marR="63500" marT="63500" marB="63500"/>
                </a:tc>
                <a:tc>
                  <a:txBody>
                    <a:bodyPr/>
                    <a:lstStyle/>
                    <a:p>
                      <a:pPr algn="l">
                        <a:spcAft>
                          <a:spcPts val="0"/>
                        </a:spcAft>
                      </a:pPr>
                      <a:r>
                        <a:rPr lang="ko-KR" sz="1200">
                          <a:effectLst/>
                        </a:rPr>
                        <a:t>치킨버거 및 콜라</a:t>
                      </a:r>
                      <a:endParaRPr lang="ko-KR" sz="1200">
                        <a:solidFill>
                          <a:srgbClr val="000000"/>
                        </a:solidFill>
                        <a:effectLst/>
                        <a:latin typeface="맑은 고딕"/>
                        <a:cs typeface="맑은 고딕"/>
                      </a:endParaRPr>
                    </a:p>
                  </a:txBody>
                  <a:tcPr marL="63500" marR="63500" marT="63500" marB="63500"/>
                </a:tc>
              </a:tr>
              <a:tr h="0">
                <a:tc>
                  <a:txBody>
                    <a:bodyPr/>
                    <a:lstStyle/>
                    <a:p>
                      <a:pPr algn="l">
                        <a:spcAft>
                          <a:spcPts val="0"/>
                        </a:spcAft>
                      </a:pPr>
                      <a:r>
                        <a:rPr lang="ko-KR" sz="1200">
                          <a:effectLst/>
                        </a:rPr>
                        <a:t>대기기간</a:t>
                      </a:r>
                      <a:endParaRPr lang="ko-KR" sz="1200">
                        <a:solidFill>
                          <a:srgbClr val="000000"/>
                        </a:solidFill>
                        <a:effectLst/>
                        <a:latin typeface="맑은 고딕"/>
                        <a:cs typeface="맑은 고딕"/>
                      </a:endParaRPr>
                    </a:p>
                  </a:txBody>
                  <a:tcPr marL="63500" marR="63500" marT="63500" marB="63500"/>
                </a:tc>
                <a:tc>
                  <a:txBody>
                    <a:bodyPr/>
                    <a:lstStyle/>
                    <a:p>
                      <a:pPr algn="l">
                        <a:spcAft>
                          <a:spcPts val="0"/>
                        </a:spcAft>
                      </a:pPr>
                      <a:r>
                        <a:rPr lang="ko-KR" sz="1200">
                          <a:effectLst/>
                        </a:rPr>
                        <a:t>접수일로부터</a:t>
                      </a:r>
                      <a:r>
                        <a:rPr lang="en-US" sz="1200">
                          <a:effectLst/>
                        </a:rPr>
                        <a:t> 7</a:t>
                      </a:r>
                      <a:r>
                        <a:rPr lang="ko-KR" sz="1200">
                          <a:effectLst/>
                        </a:rPr>
                        <a:t>일</a:t>
                      </a:r>
                      <a:endParaRPr lang="ko-KR" sz="1200">
                        <a:solidFill>
                          <a:srgbClr val="000000"/>
                        </a:solidFill>
                        <a:effectLst/>
                        <a:latin typeface="맑은 고딕"/>
                        <a:cs typeface="맑은 고딕"/>
                      </a:endParaRPr>
                    </a:p>
                  </a:txBody>
                  <a:tcPr marL="63500" marR="63500" marT="63500" marB="63500"/>
                </a:tc>
                <a:tc>
                  <a:txBody>
                    <a:bodyPr/>
                    <a:lstStyle/>
                    <a:p>
                      <a:pPr algn="l">
                        <a:spcAft>
                          <a:spcPts val="0"/>
                        </a:spcAft>
                      </a:pPr>
                      <a:r>
                        <a:rPr lang="ko-KR" sz="1200">
                          <a:effectLst/>
                        </a:rPr>
                        <a:t>난민인정심사대기실 입소 전후 수일에서 수개월</a:t>
                      </a:r>
                      <a:endParaRPr lang="ko-KR" sz="1200">
                        <a:solidFill>
                          <a:srgbClr val="000000"/>
                        </a:solidFill>
                        <a:effectLst/>
                        <a:latin typeface="맑은 고딕"/>
                        <a:cs typeface="맑은 고딕"/>
                      </a:endParaRPr>
                    </a:p>
                  </a:txBody>
                  <a:tcPr marL="63500" marR="63500" marT="63500" marB="63500"/>
                </a:tc>
              </a:tr>
              <a:tr h="0">
                <a:tc>
                  <a:txBody>
                    <a:bodyPr/>
                    <a:lstStyle/>
                    <a:p>
                      <a:pPr algn="l">
                        <a:spcAft>
                          <a:spcPts val="0"/>
                        </a:spcAft>
                      </a:pPr>
                      <a:r>
                        <a:rPr lang="ko-KR" sz="1200">
                          <a:effectLst/>
                        </a:rPr>
                        <a:t>근거</a:t>
                      </a:r>
                      <a:endParaRPr lang="ko-KR" sz="1200">
                        <a:solidFill>
                          <a:srgbClr val="000000"/>
                        </a:solidFill>
                        <a:effectLst/>
                        <a:latin typeface="맑은 고딕"/>
                        <a:cs typeface="맑은 고딕"/>
                      </a:endParaRPr>
                    </a:p>
                  </a:txBody>
                  <a:tcPr marL="63500" marR="63500" marT="63500" marB="63500"/>
                </a:tc>
                <a:tc>
                  <a:txBody>
                    <a:bodyPr/>
                    <a:lstStyle/>
                    <a:p>
                      <a:pPr algn="l">
                        <a:spcAft>
                          <a:spcPts val="0"/>
                        </a:spcAft>
                      </a:pPr>
                      <a:r>
                        <a:rPr lang="ko-KR" sz="1200">
                          <a:effectLst/>
                        </a:rPr>
                        <a:t>난민법 제</a:t>
                      </a:r>
                      <a:r>
                        <a:rPr lang="en-US" sz="1200">
                          <a:effectLst/>
                        </a:rPr>
                        <a:t>6</a:t>
                      </a:r>
                      <a:r>
                        <a:rPr lang="ko-KR" sz="1200">
                          <a:effectLst/>
                        </a:rPr>
                        <a:t>조 제</a:t>
                      </a:r>
                      <a:r>
                        <a:rPr lang="en-US" sz="1200">
                          <a:effectLst/>
                        </a:rPr>
                        <a:t>4</a:t>
                      </a:r>
                      <a:r>
                        <a:rPr lang="ko-KR" sz="1200">
                          <a:effectLst/>
                        </a:rPr>
                        <a:t>항</a:t>
                      </a:r>
                      <a:endParaRPr lang="ko-KR" sz="1200">
                        <a:solidFill>
                          <a:srgbClr val="000000"/>
                        </a:solidFill>
                        <a:effectLst/>
                        <a:latin typeface="맑은 고딕"/>
                        <a:cs typeface="맑은 고딕"/>
                      </a:endParaRPr>
                    </a:p>
                  </a:txBody>
                  <a:tcPr marL="63500" marR="63500" marT="63500" marB="63500"/>
                </a:tc>
                <a:tc>
                  <a:txBody>
                    <a:bodyPr/>
                    <a:lstStyle/>
                    <a:p>
                      <a:pPr algn="l">
                        <a:spcAft>
                          <a:spcPts val="0"/>
                        </a:spcAft>
                      </a:pPr>
                      <a:r>
                        <a:rPr lang="ko-KR" sz="1200" dirty="0">
                          <a:effectLst/>
                        </a:rPr>
                        <a:t>출입국관리법 시행령 제</a:t>
                      </a:r>
                      <a:r>
                        <a:rPr lang="en-US" sz="1200" dirty="0">
                          <a:effectLst/>
                        </a:rPr>
                        <a:t>88</a:t>
                      </a:r>
                      <a:r>
                        <a:rPr lang="ko-KR" sz="1200" dirty="0">
                          <a:effectLst/>
                        </a:rPr>
                        <a:t>조 제</a:t>
                      </a:r>
                      <a:r>
                        <a:rPr lang="en-US" sz="1200" dirty="0">
                          <a:effectLst/>
                        </a:rPr>
                        <a:t>3</a:t>
                      </a:r>
                      <a:r>
                        <a:rPr lang="ko-KR" sz="1200" dirty="0">
                          <a:effectLst/>
                        </a:rPr>
                        <a:t>항</a:t>
                      </a:r>
                      <a:endParaRPr lang="ko-KR" sz="1200" dirty="0">
                        <a:solidFill>
                          <a:srgbClr val="000000"/>
                        </a:solidFill>
                        <a:effectLst/>
                        <a:latin typeface="맑은 고딕"/>
                        <a:cs typeface="맑은 고딕"/>
                      </a:endParaRPr>
                    </a:p>
                  </a:txBody>
                  <a:tcPr marL="63500" marR="63500" marT="63500" marB="63500"/>
                </a:tc>
              </a:tr>
            </a:tbl>
          </a:graphicData>
        </a:graphic>
      </p:graphicFrame>
      <p:sp>
        <p:nvSpPr>
          <p:cNvPr id="12" name="텍스트 개체 틀 9"/>
          <p:cNvSpPr txBox="1">
            <a:spLocks/>
          </p:cNvSpPr>
          <p:nvPr/>
        </p:nvSpPr>
        <p:spPr>
          <a:xfrm>
            <a:off x="4448138" y="4367400"/>
            <a:ext cx="5940000" cy="2700000"/>
          </a:xfrm>
          <a:prstGeom prst="rect">
            <a:avLst/>
          </a:prstGeom>
        </p:spPr>
        <p:txBody>
          <a:bodyPr lIns="0" tIns="0" rIns="0" bIns="0"/>
          <a:lstStyle>
            <a:lvl1pPr marL="0" indent="0" algn="l" defTabSz="1043056" rtl="0" eaLnBrk="1" latinLnBrk="1" hangingPunct="1">
              <a:lnSpc>
                <a:spcPts val="1600"/>
              </a:lnSpc>
              <a:spcBef>
                <a:spcPts val="0"/>
              </a:spcBef>
              <a:buFont typeface="Arial" pitchFamily="34" charset="0"/>
              <a:buNone/>
              <a:defRPr sz="1200" b="0" kern="1200" spc="-150">
                <a:solidFill>
                  <a:srgbClr val="745EA8"/>
                </a:solidFill>
                <a:latin typeface="나눔고딕" pitchFamily="50" charset="-127"/>
                <a:ea typeface="나눔고딕" pitchFamily="50" charset="-127"/>
                <a:cs typeface="+mn-cs"/>
              </a:defRPr>
            </a:lvl1pPr>
            <a:lvl2pPr marL="847483" indent="-325955" algn="l" defTabSz="1043056"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pPr>
              <a:lnSpc>
                <a:spcPct val="150000"/>
              </a:lnSpc>
            </a:pPr>
            <a:endParaRPr lang="ko-KR" altLang="ko-KR" sz="1600" dirty="0">
              <a:solidFill>
                <a:schemeClr val="tx1"/>
              </a:solidFill>
            </a:endParaRPr>
          </a:p>
          <a:p>
            <a:pPr>
              <a:lnSpc>
                <a:spcPct val="150000"/>
              </a:lnSpc>
            </a:pPr>
            <a:r>
              <a:rPr lang="ko-KR" altLang="en-US" sz="1600" dirty="0" smtClean="0">
                <a:solidFill>
                  <a:schemeClr val="tx1"/>
                </a:solidFill>
              </a:rPr>
              <a:t>대부분 주 </a:t>
            </a:r>
            <a:r>
              <a:rPr lang="en-US" altLang="ko-KR" sz="1600" dirty="0" smtClean="0">
                <a:solidFill>
                  <a:schemeClr val="tx1"/>
                </a:solidFill>
              </a:rPr>
              <a:t>3</a:t>
            </a:r>
            <a:r>
              <a:rPr lang="ko-KR" altLang="en-US" sz="1600" dirty="0" smtClean="0">
                <a:solidFill>
                  <a:schemeClr val="tx1"/>
                </a:solidFill>
              </a:rPr>
              <a:t>회 식사 제공 받음</a:t>
            </a:r>
            <a:endParaRPr lang="en-US" altLang="ko-KR" sz="1600" dirty="0" smtClean="0">
              <a:solidFill>
                <a:schemeClr val="tx1"/>
              </a:solidFill>
            </a:endParaRPr>
          </a:p>
          <a:p>
            <a:pPr>
              <a:lnSpc>
                <a:spcPct val="150000"/>
              </a:lnSpc>
            </a:pPr>
            <a:r>
              <a:rPr lang="en-US" altLang="ko-KR" sz="1600" dirty="0" smtClean="0">
                <a:solidFill>
                  <a:schemeClr val="tx1"/>
                </a:solidFill>
              </a:rPr>
              <a:t>13</a:t>
            </a:r>
            <a:r>
              <a:rPr lang="ko-KR" altLang="en-US" sz="1600" dirty="0" smtClean="0">
                <a:solidFill>
                  <a:schemeClr val="tx1"/>
                </a:solidFill>
              </a:rPr>
              <a:t>명 식사 제공에 대해 불만족 응답</a:t>
            </a:r>
            <a:r>
              <a:rPr lang="en-US" altLang="ko-KR" sz="1600" dirty="0" smtClean="0">
                <a:solidFill>
                  <a:schemeClr val="tx1"/>
                </a:solidFill>
              </a:rPr>
              <a:t>, </a:t>
            </a:r>
            <a:r>
              <a:rPr lang="ko-KR" altLang="en-US" sz="1600" dirty="0" smtClean="0">
                <a:solidFill>
                  <a:schemeClr val="tx1"/>
                </a:solidFill>
              </a:rPr>
              <a:t>이유</a:t>
            </a:r>
            <a:r>
              <a:rPr lang="en-US" altLang="ko-KR" sz="1600" dirty="0" smtClean="0">
                <a:solidFill>
                  <a:schemeClr val="tx1"/>
                </a:solidFill>
              </a:rPr>
              <a:t>: </a:t>
            </a:r>
            <a:r>
              <a:rPr lang="ko-KR" altLang="en-US" sz="1600" dirty="0" smtClean="0">
                <a:solidFill>
                  <a:schemeClr val="tx1"/>
                </a:solidFill>
              </a:rPr>
              <a:t>동일한 식사 메뉴</a:t>
            </a:r>
            <a:endParaRPr lang="en-US" altLang="ko-KR" sz="1600" dirty="0" smtClean="0">
              <a:solidFill>
                <a:schemeClr val="tx1"/>
              </a:solidFill>
            </a:endParaRPr>
          </a:p>
          <a:p>
            <a:pPr>
              <a:lnSpc>
                <a:spcPct val="150000"/>
              </a:lnSpc>
            </a:pPr>
            <a:r>
              <a:rPr lang="ko-KR" altLang="en-US" sz="1600" spc="0" dirty="0" err="1" smtClean="0">
                <a:solidFill>
                  <a:schemeClr val="tx1"/>
                </a:solidFill>
              </a:rPr>
              <a:t>치킨버거</a:t>
            </a:r>
            <a:r>
              <a:rPr lang="en-US" altLang="ko-KR" sz="1600" spc="0" dirty="0" smtClean="0">
                <a:solidFill>
                  <a:schemeClr val="tx1"/>
                </a:solidFill>
              </a:rPr>
              <a:t>, </a:t>
            </a:r>
            <a:r>
              <a:rPr lang="ko-KR" altLang="en-US" sz="1600" spc="0" dirty="0" smtClean="0">
                <a:solidFill>
                  <a:schemeClr val="tx1"/>
                </a:solidFill>
              </a:rPr>
              <a:t>과자 제공</a:t>
            </a:r>
            <a:endParaRPr lang="en-US" altLang="ko-KR" sz="1600" spc="0" dirty="0" smtClean="0">
              <a:solidFill>
                <a:schemeClr val="tx1"/>
              </a:solidFill>
            </a:endParaRPr>
          </a:p>
          <a:p>
            <a:pPr>
              <a:lnSpc>
                <a:spcPct val="150000"/>
              </a:lnSpc>
            </a:pPr>
            <a:r>
              <a:rPr lang="ko-KR" altLang="en-US" sz="1600" spc="0" dirty="0" smtClean="0">
                <a:solidFill>
                  <a:schemeClr val="tx1"/>
                </a:solidFill>
              </a:rPr>
              <a:t>양 충분하지 않음</a:t>
            </a:r>
            <a:endParaRPr lang="en-US" altLang="ko-KR" sz="1600" spc="0" dirty="0" smtClean="0">
              <a:solidFill>
                <a:schemeClr val="tx1"/>
              </a:solidFill>
            </a:endParaRPr>
          </a:p>
          <a:p>
            <a:pPr>
              <a:lnSpc>
                <a:spcPct val="150000"/>
              </a:lnSpc>
            </a:pPr>
            <a:r>
              <a:rPr lang="ko-KR" altLang="en-US" sz="1600" spc="0" dirty="0" smtClean="0">
                <a:solidFill>
                  <a:schemeClr val="tx1"/>
                </a:solidFill>
              </a:rPr>
              <a:t>장기 구금 시 동일 메뉴에 따른 고통 호소</a:t>
            </a:r>
            <a:endParaRPr lang="en-US" altLang="ko-KR" sz="1600" spc="0" dirty="0" smtClean="0">
              <a:solidFill>
                <a:schemeClr val="tx1"/>
              </a:solidFill>
            </a:endParaRPr>
          </a:p>
        </p:txBody>
      </p:sp>
      <p:sp>
        <p:nvSpPr>
          <p:cNvPr id="13" name="텍스트 개체 틀 7"/>
          <p:cNvSpPr>
            <a:spLocks noGrp="1"/>
          </p:cNvSpPr>
          <p:nvPr>
            <p:ph type="body" sz="quarter" idx="14"/>
          </p:nvPr>
        </p:nvSpPr>
        <p:spPr>
          <a:xfrm>
            <a:off x="4287600" y="563026"/>
            <a:ext cx="5760000" cy="4666200"/>
          </a:xfrm>
        </p:spPr>
        <p:txBody>
          <a:bodyPr/>
          <a:lstStyle/>
          <a:p>
            <a:r>
              <a:rPr lang="ko-KR" altLang="en-US" spc="0" dirty="0" smtClean="0"/>
              <a:t>식사 제공 관련 정보 비교</a:t>
            </a:r>
            <a:endParaRPr lang="en-US" altLang="ko-KR" spc="0" dirty="0"/>
          </a:p>
          <a:p>
            <a:endParaRPr lang="en-US" altLang="ko-KR" spc="0" dirty="0" smtClean="0"/>
          </a:p>
        </p:txBody>
      </p:sp>
    </p:spTree>
    <p:extLst>
      <p:ext uri="{BB962C8B-B14F-4D97-AF65-F5344CB8AC3E}">
        <p14:creationId xmlns:p14="http://schemas.microsoft.com/office/powerpoint/2010/main" val="4037337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6"/>
          <p:cNvSpPr>
            <a:spLocks noGrp="1"/>
          </p:cNvSpPr>
          <p:nvPr>
            <p:ph type="body" sz="quarter" idx="12"/>
          </p:nvPr>
        </p:nvSpPr>
        <p:spPr>
          <a:xfrm>
            <a:off x="1098000" y="410400"/>
            <a:ext cx="2880000" cy="2520000"/>
          </a:xfrm>
        </p:spPr>
        <p:txBody>
          <a:bodyPr/>
          <a:lstStyle/>
          <a:p>
            <a:r>
              <a:rPr lang="ko-KR" altLang="en-US" spc="0" dirty="0" smtClean="0"/>
              <a:t>부족한</a:t>
            </a:r>
            <a:endParaRPr lang="en-US" altLang="ko-KR" spc="0" dirty="0" smtClean="0"/>
          </a:p>
          <a:p>
            <a:endParaRPr lang="en-US" altLang="ko-KR" spc="0" dirty="0" smtClean="0"/>
          </a:p>
          <a:p>
            <a:r>
              <a:rPr lang="ko-KR" altLang="en-US" spc="0" dirty="0" smtClean="0"/>
              <a:t>식사</a:t>
            </a:r>
            <a:endParaRPr lang="en-US" altLang="ko-KR" spc="0" dirty="0" smtClean="0"/>
          </a:p>
          <a:p>
            <a:r>
              <a:rPr lang="ko-KR" altLang="en-US" spc="0" dirty="0" smtClean="0"/>
              <a:t>제공</a:t>
            </a:r>
            <a:r>
              <a:rPr lang="en-US" altLang="ko-KR" spc="0" dirty="0" smtClean="0"/>
              <a:t>.</a:t>
            </a:r>
            <a:endParaRPr lang="ko-KR" altLang="en-US" spc="0" dirty="0"/>
          </a:p>
        </p:txBody>
      </p:sp>
      <p:sp>
        <p:nvSpPr>
          <p:cNvPr id="6" name="텍스트 개체 틀 5"/>
          <p:cNvSpPr>
            <a:spLocks noGrp="1"/>
          </p:cNvSpPr>
          <p:nvPr>
            <p:ph type="body" sz="quarter" idx="11"/>
          </p:nvPr>
        </p:nvSpPr>
        <p:spPr>
          <a:xfrm>
            <a:off x="136800" y="3690000"/>
            <a:ext cx="1620000" cy="2412000"/>
          </a:xfrm>
        </p:spPr>
        <p:txBody>
          <a:bodyPr/>
          <a:lstStyle/>
          <a:p>
            <a:r>
              <a:rPr lang="en-US" altLang="ko-KR" dirty="0" smtClean="0">
                <a:solidFill>
                  <a:srgbClr val="E1E2E3"/>
                </a:solidFill>
              </a:rPr>
              <a:t>5-1</a:t>
            </a:r>
            <a:endParaRPr lang="ko-KR" altLang="en-US" dirty="0">
              <a:solidFill>
                <a:srgbClr val="E1E2E3"/>
              </a:solidFill>
            </a:endParaRPr>
          </a:p>
        </p:txBody>
      </p:sp>
      <p:sp>
        <p:nvSpPr>
          <p:cNvPr id="3" name="텍스트 개체 틀 2"/>
          <p:cNvSpPr>
            <a:spLocks noGrp="1"/>
          </p:cNvSpPr>
          <p:nvPr>
            <p:ph type="body" sz="quarter" idx="14"/>
          </p:nvPr>
        </p:nvSpPr>
        <p:spPr/>
        <p:txBody>
          <a:bodyPr/>
          <a:lstStyle/>
          <a:p>
            <a:endParaRPr lang="ko-KR" altLang="en-US"/>
          </a:p>
        </p:txBody>
      </p:sp>
      <p:sp>
        <p:nvSpPr>
          <p:cNvPr id="10" name="텍스트 개체 틀 9"/>
          <p:cNvSpPr>
            <a:spLocks noGrp="1"/>
          </p:cNvSpPr>
          <p:nvPr>
            <p:ph type="body" sz="quarter" idx="14"/>
          </p:nvPr>
        </p:nvSpPr>
        <p:spPr/>
        <p:txBody>
          <a:bodyPr/>
          <a:lstStyle/>
          <a:p>
            <a:r>
              <a:rPr lang="ko-KR" altLang="en-US" dirty="0" smtClean="0"/>
              <a:t>난민인정심사대기실에 게시된 메뉴</a:t>
            </a:r>
            <a:endParaRPr lang="ko-KR" altLang="en-US" dirty="0"/>
          </a:p>
        </p:txBody>
      </p:sp>
      <p:pic>
        <p:nvPicPr>
          <p:cNvPr id="14" name="image15.jpg" descr="최근난민인정심사대기실음식메뉴.jpg"/>
          <p:cNvPicPr/>
          <p:nvPr/>
        </p:nvPicPr>
        <p:blipFill>
          <a:blip r:embed="rId3"/>
          <a:srcRect/>
          <a:stretch>
            <a:fillRect/>
          </a:stretch>
        </p:blipFill>
        <p:spPr>
          <a:xfrm>
            <a:off x="4387165" y="873026"/>
            <a:ext cx="3690036" cy="2732239"/>
          </a:xfrm>
          <a:prstGeom prst="rect">
            <a:avLst/>
          </a:prstGeom>
          <a:ln/>
        </p:spPr>
      </p:pic>
      <p:sp>
        <p:nvSpPr>
          <p:cNvPr id="15" name="텍스트 개체 틀 2"/>
          <p:cNvSpPr>
            <a:spLocks noGrp="1"/>
          </p:cNvSpPr>
          <p:nvPr>
            <p:ph type="body" sz="quarter" idx="14"/>
          </p:nvPr>
        </p:nvSpPr>
        <p:spPr>
          <a:xfrm>
            <a:off x="4444314" y="4022476"/>
            <a:ext cx="5760000" cy="540000"/>
          </a:xfrm>
        </p:spPr>
        <p:txBody>
          <a:bodyPr/>
          <a:lstStyle/>
          <a:p>
            <a:r>
              <a:rPr lang="ko-KR" altLang="en-US" dirty="0" smtClean="0"/>
              <a:t>송환대기실에서 제공되었던 </a:t>
            </a:r>
            <a:r>
              <a:rPr lang="ko-KR" altLang="en-US" dirty="0" err="1" smtClean="0"/>
              <a:t>치킨버거와</a:t>
            </a:r>
            <a:r>
              <a:rPr lang="ko-KR" altLang="en-US" dirty="0" smtClean="0"/>
              <a:t> 콜라</a:t>
            </a:r>
            <a:endParaRPr lang="ko-KR" altLang="en-US" dirty="0"/>
          </a:p>
        </p:txBody>
      </p:sp>
      <p:pic>
        <p:nvPicPr>
          <p:cNvPr id="17" name="image18.jpg" descr="20131228_1641.jpg"/>
          <p:cNvPicPr/>
          <p:nvPr/>
        </p:nvPicPr>
        <p:blipFill>
          <a:blip r:embed="rId4"/>
          <a:srcRect/>
          <a:stretch>
            <a:fillRect/>
          </a:stretch>
        </p:blipFill>
        <p:spPr>
          <a:xfrm>
            <a:off x="4482414" y="4467226"/>
            <a:ext cx="3507740" cy="2633345"/>
          </a:xfrm>
          <a:prstGeom prst="rect">
            <a:avLst/>
          </a:prstGeom>
          <a:ln/>
        </p:spPr>
      </p:pic>
      <p:sp>
        <p:nvSpPr>
          <p:cNvPr id="18" name="텍스트 개체 틀 8"/>
          <p:cNvSpPr txBox="1">
            <a:spLocks/>
          </p:cNvSpPr>
          <p:nvPr/>
        </p:nvSpPr>
        <p:spPr>
          <a:xfrm rot="16200000">
            <a:off x="7556400" y="3405600"/>
            <a:ext cx="5702400" cy="720000"/>
          </a:xfrm>
          <a:prstGeom prst="rect">
            <a:avLst/>
          </a:prstGeom>
        </p:spPr>
        <p:txBody>
          <a:bodyPr lIns="0" tIns="0" rIns="0" bIns="0"/>
          <a:lstStyle>
            <a:lvl1pPr marL="0" indent="0" algn="l" defTabSz="1043056" rtl="0" eaLnBrk="1" latinLnBrk="1" hangingPunct="1">
              <a:lnSpc>
                <a:spcPts val="3850"/>
              </a:lnSpc>
              <a:spcBef>
                <a:spcPts val="0"/>
              </a:spcBef>
              <a:buFont typeface="Arial" pitchFamily="34" charset="0"/>
              <a:buNone/>
              <a:defRPr sz="3850" b="0" kern="1200" spc="-150">
                <a:solidFill>
                  <a:srgbClr val="D1D3D4"/>
                </a:solidFill>
                <a:latin typeface="나눔명조" pitchFamily="18" charset="-127"/>
                <a:ea typeface="나눔명조" pitchFamily="18" charset="-127"/>
                <a:cs typeface="+mn-cs"/>
              </a:defRPr>
            </a:lvl1pPr>
            <a:lvl2pPr marL="847483" indent="-325955" algn="l" defTabSz="1043056"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r>
              <a:rPr lang="en-US" altLang="ko-KR" dirty="0" smtClean="0"/>
              <a:t>asylum at airport</a:t>
            </a:r>
            <a:endParaRPr lang="ko-KR" altLang="en-US" dirty="0"/>
          </a:p>
        </p:txBody>
      </p:sp>
    </p:spTree>
    <p:extLst>
      <p:ext uri="{BB962C8B-B14F-4D97-AF65-F5344CB8AC3E}">
        <p14:creationId xmlns:p14="http://schemas.microsoft.com/office/powerpoint/2010/main" val="2614780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6"/>
          <p:cNvSpPr>
            <a:spLocks noGrp="1"/>
          </p:cNvSpPr>
          <p:nvPr>
            <p:ph type="body" sz="quarter" idx="12"/>
          </p:nvPr>
        </p:nvSpPr>
        <p:spPr>
          <a:xfrm>
            <a:off x="1098000" y="410400"/>
            <a:ext cx="2880000" cy="2520000"/>
          </a:xfrm>
        </p:spPr>
        <p:txBody>
          <a:bodyPr/>
          <a:lstStyle/>
          <a:p>
            <a:r>
              <a:rPr lang="ko-KR" altLang="en-US" spc="0" dirty="0" smtClean="0"/>
              <a:t>부족한</a:t>
            </a:r>
            <a:endParaRPr lang="en-US" altLang="ko-KR" spc="0" dirty="0" smtClean="0"/>
          </a:p>
          <a:p>
            <a:endParaRPr lang="en-US" altLang="ko-KR" spc="0" dirty="0" smtClean="0"/>
          </a:p>
          <a:p>
            <a:r>
              <a:rPr lang="ko-KR" altLang="en-US" spc="0" dirty="0" smtClean="0"/>
              <a:t>식사</a:t>
            </a:r>
            <a:endParaRPr lang="en-US" altLang="ko-KR" spc="0" dirty="0" smtClean="0"/>
          </a:p>
          <a:p>
            <a:r>
              <a:rPr lang="ko-KR" altLang="en-US" spc="0" dirty="0" smtClean="0"/>
              <a:t>제공</a:t>
            </a:r>
            <a:r>
              <a:rPr lang="en-US" altLang="ko-KR" spc="0" dirty="0" smtClean="0"/>
              <a:t>.</a:t>
            </a:r>
            <a:endParaRPr lang="ko-KR" altLang="en-US" spc="0" dirty="0"/>
          </a:p>
        </p:txBody>
      </p:sp>
      <p:sp>
        <p:nvSpPr>
          <p:cNvPr id="6" name="텍스트 개체 틀 5"/>
          <p:cNvSpPr>
            <a:spLocks noGrp="1"/>
          </p:cNvSpPr>
          <p:nvPr>
            <p:ph type="body" sz="quarter" idx="11"/>
          </p:nvPr>
        </p:nvSpPr>
        <p:spPr>
          <a:xfrm>
            <a:off x="136800" y="3690000"/>
            <a:ext cx="1620000" cy="2412000"/>
          </a:xfrm>
        </p:spPr>
        <p:txBody>
          <a:bodyPr/>
          <a:lstStyle/>
          <a:p>
            <a:r>
              <a:rPr lang="en-US" altLang="ko-KR" dirty="0" smtClean="0">
                <a:solidFill>
                  <a:srgbClr val="E1E2E3"/>
                </a:solidFill>
              </a:rPr>
              <a:t>5-2</a:t>
            </a:r>
            <a:endParaRPr lang="ko-KR" altLang="en-US" dirty="0">
              <a:solidFill>
                <a:srgbClr val="E1E2E3"/>
              </a:solidFill>
            </a:endParaRPr>
          </a:p>
        </p:txBody>
      </p:sp>
      <p:sp>
        <p:nvSpPr>
          <p:cNvPr id="2" name="텍스트 개체 틀 1"/>
          <p:cNvSpPr>
            <a:spLocks noGrp="1"/>
          </p:cNvSpPr>
          <p:nvPr>
            <p:ph type="body" sz="quarter" idx="16"/>
          </p:nvPr>
        </p:nvSpPr>
        <p:spPr/>
        <p:txBody>
          <a:bodyPr/>
          <a:lstStyle/>
          <a:p>
            <a:endParaRPr lang="ko-KR" altLang="en-US" dirty="0"/>
          </a:p>
        </p:txBody>
      </p:sp>
      <p:sp>
        <p:nvSpPr>
          <p:cNvPr id="9" name="텍스트 개체 틀 8"/>
          <p:cNvSpPr txBox="1">
            <a:spLocks/>
          </p:cNvSpPr>
          <p:nvPr/>
        </p:nvSpPr>
        <p:spPr>
          <a:xfrm rot="16200000">
            <a:off x="7556400" y="3405600"/>
            <a:ext cx="5702400" cy="720000"/>
          </a:xfrm>
          <a:prstGeom prst="rect">
            <a:avLst/>
          </a:prstGeom>
        </p:spPr>
        <p:txBody>
          <a:bodyPr lIns="0" tIns="0" rIns="0" bIns="0"/>
          <a:lstStyle>
            <a:lvl1pPr marL="0" indent="0" algn="l" defTabSz="1043056" rtl="0" eaLnBrk="1" latinLnBrk="1" hangingPunct="1">
              <a:lnSpc>
                <a:spcPts val="3850"/>
              </a:lnSpc>
              <a:spcBef>
                <a:spcPts val="0"/>
              </a:spcBef>
              <a:buFont typeface="Arial" pitchFamily="34" charset="0"/>
              <a:buNone/>
              <a:defRPr sz="3850" b="0" kern="1200" spc="-150">
                <a:solidFill>
                  <a:srgbClr val="D1D3D4"/>
                </a:solidFill>
                <a:latin typeface="나눔명조" pitchFamily="18" charset="-127"/>
                <a:ea typeface="나눔명조" pitchFamily="18" charset="-127"/>
                <a:cs typeface="+mn-cs"/>
              </a:defRPr>
            </a:lvl1pPr>
            <a:lvl2pPr marL="847483" indent="-325955" algn="l" defTabSz="1043056"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r>
              <a:rPr lang="en-US" altLang="ko-KR" smtClean="0"/>
              <a:t>asylum at airport</a:t>
            </a:r>
            <a:endParaRPr lang="ko-KR" altLang="en-US" dirty="0"/>
          </a:p>
        </p:txBody>
      </p:sp>
      <p:sp>
        <p:nvSpPr>
          <p:cNvPr id="13" name="텍스트 개체 틀 7"/>
          <p:cNvSpPr>
            <a:spLocks noGrp="1"/>
          </p:cNvSpPr>
          <p:nvPr>
            <p:ph type="body" sz="quarter" idx="14"/>
          </p:nvPr>
        </p:nvSpPr>
        <p:spPr>
          <a:xfrm>
            <a:off x="4287600" y="563026"/>
            <a:ext cx="5760000" cy="4666200"/>
          </a:xfrm>
        </p:spPr>
        <p:txBody>
          <a:bodyPr/>
          <a:lstStyle/>
          <a:p>
            <a:r>
              <a:rPr lang="ko-KR" altLang="en-US" spc="0" dirty="0" smtClean="0"/>
              <a:t>개인의 관습과 생활문화 등을 </a:t>
            </a:r>
            <a:endParaRPr lang="en-US" altLang="ko-KR" spc="0" dirty="0" smtClean="0"/>
          </a:p>
          <a:p>
            <a:r>
              <a:rPr lang="ko-KR" altLang="en-US" spc="0" dirty="0" smtClean="0"/>
              <a:t>고려하지 않은 식사 제공</a:t>
            </a:r>
            <a:endParaRPr lang="en-US" altLang="ko-KR" spc="0" dirty="0" smtClean="0"/>
          </a:p>
        </p:txBody>
      </p:sp>
      <p:sp>
        <p:nvSpPr>
          <p:cNvPr id="3" name="텍스트 개체 틀 2"/>
          <p:cNvSpPr>
            <a:spLocks noGrp="1"/>
          </p:cNvSpPr>
          <p:nvPr>
            <p:ph type="body" sz="quarter" idx="14"/>
          </p:nvPr>
        </p:nvSpPr>
        <p:spPr/>
        <p:txBody>
          <a:bodyPr/>
          <a:lstStyle/>
          <a:p>
            <a:endParaRPr lang="ko-KR" altLang="en-US"/>
          </a:p>
        </p:txBody>
      </p:sp>
      <p:sp>
        <p:nvSpPr>
          <p:cNvPr id="14" name="직사각형 13"/>
          <p:cNvSpPr/>
          <p:nvPr/>
        </p:nvSpPr>
        <p:spPr>
          <a:xfrm>
            <a:off x="4471427" y="1366837"/>
            <a:ext cx="5287407" cy="20812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p:cNvSpPr txBox="1"/>
          <p:nvPr/>
        </p:nvSpPr>
        <p:spPr>
          <a:xfrm>
            <a:off x="4674623" y="1405670"/>
            <a:ext cx="4842514" cy="2462213"/>
          </a:xfrm>
          <a:prstGeom prst="rect">
            <a:avLst/>
          </a:prstGeom>
          <a:noFill/>
        </p:spPr>
        <p:txBody>
          <a:bodyPr wrap="square" rtlCol="0">
            <a:spAutoFit/>
          </a:bodyPr>
          <a:lstStyle/>
          <a:p>
            <a:r>
              <a:rPr lang="en-US" altLang="ko-KR" sz="1400" dirty="0"/>
              <a:t>“</a:t>
            </a:r>
            <a:r>
              <a:rPr lang="ko-KR" altLang="ko-KR" sz="1400" dirty="0"/>
              <a:t>사촌이 이슬람이었는데 라마단 기간과 겹쳐서 음식을 먹을 수 없는 상황이었지만 생존하기 위해서 먹을 수 밖에 없었어요</a:t>
            </a:r>
            <a:r>
              <a:rPr lang="en-US" altLang="ko-KR" sz="1400" dirty="0" smtClean="0"/>
              <a:t>.”</a:t>
            </a:r>
          </a:p>
          <a:p>
            <a:endParaRPr lang="en-US" altLang="ko-KR" sz="1400" dirty="0"/>
          </a:p>
          <a:p>
            <a:r>
              <a:rPr lang="en-US" altLang="ko-KR" sz="1400" dirty="0"/>
              <a:t>“</a:t>
            </a:r>
            <a:r>
              <a:rPr lang="ko-KR" altLang="ko-KR" sz="1400" dirty="0"/>
              <a:t>특별히 아이</a:t>
            </a:r>
            <a:r>
              <a:rPr lang="en-US" altLang="ko-KR" sz="1400" dirty="0"/>
              <a:t>(8</a:t>
            </a:r>
            <a:r>
              <a:rPr lang="ko-KR" altLang="ko-KR" sz="1400" dirty="0"/>
              <a:t>세</a:t>
            </a:r>
            <a:r>
              <a:rPr lang="en-US" altLang="ko-KR" sz="1400" dirty="0"/>
              <a:t>)</a:t>
            </a:r>
            <a:r>
              <a:rPr lang="ko-KR" altLang="ko-KR" sz="1400" dirty="0"/>
              <a:t>라고 해서 배려가 되지 않았으며 기본적으로 하루 세끼 </a:t>
            </a:r>
            <a:r>
              <a:rPr lang="ko-KR" altLang="ko-KR" sz="1400" dirty="0" err="1"/>
              <a:t>버거가</a:t>
            </a:r>
            <a:r>
              <a:rPr lang="ko-KR" altLang="ko-KR" sz="1400" dirty="0"/>
              <a:t> 제공 되었어요</a:t>
            </a:r>
            <a:r>
              <a:rPr lang="en-US" altLang="ko-KR" sz="1400" dirty="0"/>
              <a:t>.”</a:t>
            </a:r>
            <a:endParaRPr lang="ko-KR" altLang="ko-KR" sz="1400" dirty="0"/>
          </a:p>
          <a:p>
            <a:endParaRPr lang="en-US" altLang="ko-KR" sz="1400" dirty="0" smtClean="0"/>
          </a:p>
          <a:p>
            <a:r>
              <a:rPr lang="en-US" altLang="ko-KR" sz="1400" dirty="0"/>
              <a:t>“(</a:t>
            </a:r>
            <a:r>
              <a:rPr lang="ko-KR" altLang="ko-KR" sz="1400" dirty="0"/>
              <a:t>당시 임신 중이었는데 음식이</a:t>
            </a:r>
            <a:r>
              <a:rPr lang="en-US" altLang="ko-KR" sz="1400" dirty="0"/>
              <a:t>) </a:t>
            </a:r>
            <a:r>
              <a:rPr lang="ko-KR" altLang="ko-KR" sz="1400" dirty="0"/>
              <a:t>차갑게 제공되어서 소화문제를 겪었어요</a:t>
            </a:r>
            <a:r>
              <a:rPr lang="en-US" altLang="ko-KR" sz="1400" dirty="0"/>
              <a:t>.”</a:t>
            </a:r>
            <a:endParaRPr lang="ko-KR" altLang="ko-KR" sz="1400" dirty="0"/>
          </a:p>
          <a:p>
            <a:endParaRPr lang="en-US" altLang="ko-KR" sz="1400" dirty="0"/>
          </a:p>
          <a:p>
            <a:endParaRPr lang="ko-KR" altLang="ko-KR" sz="1400" dirty="0"/>
          </a:p>
        </p:txBody>
      </p:sp>
      <p:sp>
        <p:nvSpPr>
          <p:cNvPr id="16" name="텍스트 개체 틀 7"/>
          <p:cNvSpPr>
            <a:spLocks noGrp="1"/>
          </p:cNvSpPr>
          <p:nvPr>
            <p:ph type="body" sz="quarter" idx="14"/>
          </p:nvPr>
        </p:nvSpPr>
        <p:spPr>
          <a:xfrm>
            <a:off x="4355937" y="3810733"/>
            <a:ext cx="5760000" cy="4666200"/>
          </a:xfrm>
        </p:spPr>
        <p:txBody>
          <a:bodyPr/>
          <a:lstStyle/>
          <a:p>
            <a:r>
              <a:rPr lang="ko-KR" altLang="en-US" spc="0" dirty="0" smtClean="0"/>
              <a:t>질병을 고려하지 않은 식사 제공</a:t>
            </a:r>
            <a:endParaRPr lang="en-US" altLang="ko-KR" spc="0" dirty="0" smtClean="0"/>
          </a:p>
        </p:txBody>
      </p:sp>
      <p:sp>
        <p:nvSpPr>
          <p:cNvPr id="17" name="직사각형 16"/>
          <p:cNvSpPr/>
          <p:nvPr/>
        </p:nvSpPr>
        <p:spPr>
          <a:xfrm>
            <a:off x="4476661" y="4243386"/>
            <a:ext cx="5287407" cy="29003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p:cNvSpPr txBox="1"/>
          <p:nvPr/>
        </p:nvSpPr>
        <p:spPr>
          <a:xfrm>
            <a:off x="4679857" y="4377470"/>
            <a:ext cx="4842514" cy="3108543"/>
          </a:xfrm>
          <a:prstGeom prst="rect">
            <a:avLst/>
          </a:prstGeom>
          <a:noFill/>
        </p:spPr>
        <p:txBody>
          <a:bodyPr wrap="square" rtlCol="0">
            <a:spAutoFit/>
          </a:bodyPr>
          <a:lstStyle/>
          <a:p>
            <a:r>
              <a:rPr lang="en-US" altLang="ko-KR" sz="1400" dirty="0"/>
              <a:t>“</a:t>
            </a:r>
            <a:r>
              <a:rPr lang="ko-KR" altLang="ko-KR" sz="1400" dirty="0"/>
              <a:t>나는 원래 위가 안 좋아요</a:t>
            </a:r>
            <a:r>
              <a:rPr lang="en-US" altLang="ko-KR" sz="1400" dirty="0"/>
              <a:t>. </a:t>
            </a:r>
            <a:r>
              <a:rPr lang="ko-KR" altLang="ko-KR" sz="1400" dirty="0"/>
              <a:t>그래서 콜라와 </a:t>
            </a:r>
            <a:r>
              <a:rPr lang="ko-KR" altLang="ko-KR" sz="1400" dirty="0" err="1"/>
              <a:t>버거를</a:t>
            </a:r>
            <a:r>
              <a:rPr lang="ko-KR" altLang="ko-KR" sz="1400" dirty="0"/>
              <a:t> 먹을 수 없었어요</a:t>
            </a:r>
            <a:r>
              <a:rPr lang="en-US" altLang="ko-KR" sz="1400" dirty="0"/>
              <a:t>. </a:t>
            </a:r>
            <a:r>
              <a:rPr lang="ko-KR" altLang="ko-KR" sz="1400" dirty="0"/>
              <a:t>그래서 초반엔 먹지 않았었어요</a:t>
            </a:r>
            <a:r>
              <a:rPr lang="en-US" altLang="ko-KR" sz="1400" dirty="0"/>
              <a:t>. </a:t>
            </a:r>
            <a:r>
              <a:rPr lang="ko-KR" altLang="ko-KR" sz="1400" dirty="0"/>
              <a:t>그렇지만 나중에는 그마저도 먹지 않고 버틸 수가 없었기 때문에 결국에는 위가 좋지 않음에도 제공된 음식인 햄버거와 콜라를 먹었어요</a:t>
            </a:r>
            <a:r>
              <a:rPr lang="en-US" altLang="ko-KR" sz="1400" dirty="0" smtClean="0"/>
              <a:t>.”</a:t>
            </a:r>
          </a:p>
          <a:p>
            <a:endParaRPr lang="en-US" altLang="ko-KR" sz="1400" dirty="0"/>
          </a:p>
          <a:p>
            <a:r>
              <a:rPr lang="en-US" altLang="ko-KR" sz="1400" dirty="0"/>
              <a:t>“</a:t>
            </a:r>
            <a:r>
              <a:rPr lang="ko-KR" altLang="ko-KR" sz="1400" dirty="0"/>
              <a:t>저는</a:t>
            </a:r>
            <a:r>
              <a:rPr lang="en-US" altLang="ko-KR" sz="1400" dirty="0"/>
              <a:t> (</a:t>
            </a:r>
            <a:r>
              <a:rPr lang="ko-KR" altLang="ko-KR" sz="1400" dirty="0"/>
              <a:t>병원에서 돌아와</a:t>
            </a:r>
            <a:r>
              <a:rPr lang="en-US" altLang="ko-KR" sz="1400" dirty="0"/>
              <a:t>) </a:t>
            </a:r>
            <a:r>
              <a:rPr lang="ko-KR" altLang="ko-KR" sz="1400" dirty="0"/>
              <a:t>공항에 도착했을 때 그들이 주던 음식을 바꿀 것이라 생각했지만 아무 것도 변하지 않았고</a:t>
            </a:r>
            <a:r>
              <a:rPr lang="en-US" altLang="ko-KR" sz="1400" dirty="0"/>
              <a:t>, </a:t>
            </a:r>
            <a:r>
              <a:rPr lang="ko-KR" altLang="ko-KR" sz="1400" dirty="0"/>
              <a:t>제가 아팠기 때문에 음식을 바꿔달라고 그들에게 찾아가 말하기도 했지만 성과 없이 그들은 똑같은 음식을 제공했고</a:t>
            </a:r>
            <a:r>
              <a:rPr lang="en-US" altLang="ko-KR" sz="1400" dirty="0"/>
              <a:t>, </a:t>
            </a:r>
            <a:r>
              <a:rPr lang="ko-KR" altLang="ko-KR" sz="1400" dirty="0"/>
              <a:t>제가 식사를 하는 이유는 오로지 약을 먹기 위해서였습니다</a:t>
            </a:r>
            <a:r>
              <a:rPr lang="en-US" altLang="ko-KR" sz="1400" dirty="0"/>
              <a:t>. </a:t>
            </a:r>
            <a:r>
              <a:rPr lang="ko-KR" altLang="ko-KR" sz="1400" dirty="0"/>
              <a:t>약을 먹었을 때도 좋아졌다고 느끼지 못했습니다</a:t>
            </a:r>
            <a:r>
              <a:rPr lang="en-US" altLang="ko-KR" sz="1400" dirty="0"/>
              <a:t>.” </a:t>
            </a:r>
            <a:endParaRPr lang="ko-KR" altLang="ko-KR" sz="1400" dirty="0"/>
          </a:p>
          <a:p>
            <a:r>
              <a:rPr lang="en-US" altLang="ko-KR" sz="1400" dirty="0"/>
              <a:t> </a:t>
            </a:r>
            <a:endParaRPr lang="ko-KR" altLang="ko-KR" sz="1400" dirty="0"/>
          </a:p>
          <a:p>
            <a:endParaRPr lang="ko-KR" altLang="ko-KR" sz="1400" dirty="0"/>
          </a:p>
        </p:txBody>
      </p:sp>
    </p:spTree>
    <p:extLst>
      <p:ext uri="{BB962C8B-B14F-4D97-AF65-F5344CB8AC3E}">
        <p14:creationId xmlns:p14="http://schemas.microsoft.com/office/powerpoint/2010/main" val="3507816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6"/>
          <p:cNvSpPr>
            <a:spLocks noGrp="1"/>
          </p:cNvSpPr>
          <p:nvPr>
            <p:ph type="body" sz="quarter" idx="12"/>
          </p:nvPr>
        </p:nvSpPr>
        <p:spPr>
          <a:xfrm>
            <a:off x="1098000" y="410400"/>
            <a:ext cx="2880000" cy="2520000"/>
          </a:xfrm>
        </p:spPr>
        <p:txBody>
          <a:bodyPr/>
          <a:lstStyle/>
          <a:p>
            <a:r>
              <a:rPr lang="ko-KR" altLang="en-US" spc="0" dirty="0" smtClean="0"/>
              <a:t>부족한</a:t>
            </a:r>
            <a:endParaRPr lang="en-US" altLang="ko-KR" spc="0" dirty="0" smtClean="0"/>
          </a:p>
          <a:p>
            <a:endParaRPr lang="en-US" altLang="ko-KR" spc="0" dirty="0" smtClean="0"/>
          </a:p>
          <a:p>
            <a:r>
              <a:rPr lang="ko-KR" altLang="en-US" spc="0" dirty="0" smtClean="0"/>
              <a:t>식사</a:t>
            </a:r>
            <a:endParaRPr lang="en-US" altLang="ko-KR" spc="0" dirty="0" smtClean="0"/>
          </a:p>
          <a:p>
            <a:r>
              <a:rPr lang="ko-KR" altLang="en-US" spc="0" dirty="0" smtClean="0"/>
              <a:t>제공</a:t>
            </a:r>
            <a:r>
              <a:rPr lang="en-US" altLang="ko-KR" spc="0" dirty="0" smtClean="0"/>
              <a:t>.</a:t>
            </a:r>
            <a:endParaRPr lang="ko-KR" altLang="en-US" spc="0" dirty="0"/>
          </a:p>
        </p:txBody>
      </p:sp>
      <p:sp>
        <p:nvSpPr>
          <p:cNvPr id="6" name="텍스트 개체 틀 5"/>
          <p:cNvSpPr>
            <a:spLocks noGrp="1"/>
          </p:cNvSpPr>
          <p:nvPr>
            <p:ph type="body" sz="quarter" idx="11"/>
          </p:nvPr>
        </p:nvSpPr>
        <p:spPr>
          <a:xfrm>
            <a:off x="136800" y="3690000"/>
            <a:ext cx="4187550" cy="2412000"/>
          </a:xfrm>
        </p:spPr>
        <p:txBody>
          <a:bodyPr/>
          <a:lstStyle/>
          <a:p>
            <a:r>
              <a:rPr lang="en-US" altLang="ko-KR" dirty="0" smtClean="0">
                <a:solidFill>
                  <a:srgbClr val="E1E2E3"/>
                </a:solidFill>
              </a:rPr>
              <a:t>5-3</a:t>
            </a:r>
            <a:endParaRPr lang="ko-KR" altLang="en-US" dirty="0">
              <a:solidFill>
                <a:srgbClr val="E1E2E3"/>
              </a:solidFill>
            </a:endParaRPr>
          </a:p>
        </p:txBody>
      </p:sp>
      <p:sp>
        <p:nvSpPr>
          <p:cNvPr id="2" name="텍스트 개체 틀 1"/>
          <p:cNvSpPr>
            <a:spLocks noGrp="1"/>
          </p:cNvSpPr>
          <p:nvPr>
            <p:ph type="body" sz="quarter" idx="16"/>
          </p:nvPr>
        </p:nvSpPr>
        <p:spPr/>
        <p:txBody>
          <a:bodyPr/>
          <a:lstStyle/>
          <a:p>
            <a:endParaRPr lang="ko-KR" altLang="en-US" dirty="0"/>
          </a:p>
        </p:txBody>
      </p:sp>
      <p:sp>
        <p:nvSpPr>
          <p:cNvPr id="9" name="텍스트 개체 틀 8"/>
          <p:cNvSpPr txBox="1">
            <a:spLocks/>
          </p:cNvSpPr>
          <p:nvPr/>
        </p:nvSpPr>
        <p:spPr>
          <a:xfrm rot="16200000">
            <a:off x="7556400" y="3405600"/>
            <a:ext cx="5702400" cy="720000"/>
          </a:xfrm>
          <a:prstGeom prst="rect">
            <a:avLst/>
          </a:prstGeom>
        </p:spPr>
        <p:txBody>
          <a:bodyPr lIns="0" tIns="0" rIns="0" bIns="0"/>
          <a:lstStyle>
            <a:lvl1pPr marL="0" indent="0" algn="l" defTabSz="1043056" rtl="0" eaLnBrk="1" latinLnBrk="1" hangingPunct="1">
              <a:lnSpc>
                <a:spcPts val="3850"/>
              </a:lnSpc>
              <a:spcBef>
                <a:spcPts val="0"/>
              </a:spcBef>
              <a:buFont typeface="Arial" pitchFamily="34" charset="0"/>
              <a:buNone/>
              <a:defRPr sz="3850" b="0" kern="1200" spc="-150">
                <a:solidFill>
                  <a:srgbClr val="D1D3D4"/>
                </a:solidFill>
                <a:latin typeface="나눔명조" pitchFamily="18" charset="-127"/>
                <a:ea typeface="나눔명조" pitchFamily="18" charset="-127"/>
                <a:cs typeface="+mn-cs"/>
              </a:defRPr>
            </a:lvl1pPr>
            <a:lvl2pPr marL="847483" indent="-325955" algn="l" defTabSz="1043056"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r>
              <a:rPr lang="en-US" altLang="ko-KR" smtClean="0"/>
              <a:t>asylum at airport</a:t>
            </a:r>
            <a:endParaRPr lang="ko-KR" altLang="en-US" dirty="0"/>
          </a:p>
        </p:txBody>
      </p:sp>
      <p:sp>
        <p:nvSpPr>
          <p:cNvPr id="13" name="텍스트 개체 틀 7"/>
          <p:cNvSpPr>
            <a:spLocks noGrp="1"/>
          </p:cNvSpPr>
          <p:nvPr>
            <p:ph type="body" sz="quarter" idx="14"/>
          </p:nvPr>
        </p:nvSpPr>
        <p:spPr>
          <a:xfrm>
            <a:off x="4287600" y="563026"/>
            <a:ext cx="5760000" cy="4666200"/>
          </a:xfrm>
        </p:spPr>
        <p:txBody>
          <a:bodyPr/>
          <a:lstStyle/>
          <a:p>
            <a:r>
              <a:rPr lang="ko-KR" altLang="en-US" spc="0" dirty="0" smtClean="0"/>
              <a:t>식사제공의 임의 중단</a:t>
            </a:r>
            <a:endParaRPr lang="en-US" altLang="ko-KR" spc="0" dirty="0" smtClean="0"/>
          </a:p>
        </p:txBody>
      </p:sp>
      <p:sp>
        <p:nvSpPr>
          <p:cNvPr id="17" name="직사각형 16"/>
          <p:cNvSpPr/>
          <p:nvPr/>
        </p:nvSpPr>
        <p:spPr>
          <a:xfrm>
            <a:off x="4476661" y="1081086"/>
            <a:ext cx="5287407" cy="29003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p:cNvSpPr txBox="1"/>
          <p:nvPr/>
        </p:nvSpPr>
        <p:spPr>
          <a:xfrm>
            <a:off x="4679857" y="1138970"/>
            <a:ext cx="4842514" cy="2677656"/>
          </a:xfrm>
          <a:prstGeom prst="rect">
            <a:avLst/>
          </a:prstGeom>
          <a:noFill/>
        </p:spPr>
        <p:txBody>
          <a:bodyPr wrap="square" rtlCol="0">
            <a:spAutoFit/>
          </a:bodyPr>
          <a:lstStyle/>
          <a:p>
            <a:endParaRPr lang="ko-KR" altLang="ko-KR" sz="1400" dirty="0"/>
          </a:p>
          <a:p>
            <a:r>
              <a:rPr lang="en-US" altLang="ko-KR" sz="1400" dirty="0"/>
              <a:t>“7</a:t>
            </a:r>
            <a:r>
              <a:rPr lang="ko-KR" altLang="ko-KR" sz="1400" dirty="0" err="1"/>
              <a:t>일동안</a:t>
            </a:r>
            <a:r>
              <a:rPr lang="ko-KR" altLang="ko-KR" sz="1400" dirty="0"/>
              <a:t> 식사가 나오지 않았어요</a:t>
            </a:r>
            <a:r>
              <a:rPr lang="en-US" altLang="ko-KR" sz="1400" dirty="0"/>
              <a:t>. </a:t>
            </a:r>
            <a:r>
              <a:rPr lang="ko-KR" altLang="ko-KR" sz="1400" dirty="0"/>
              <a:t>앞으로 주지 않겠다고 했어요</a:t>
            </a:r>
            <a:r>
              <a:rPr lang="en-US" altLang="ko-KR" sz="1400" dirty="0"/>
              <a:t>. </a:t>
            </a:r>
            <a:r>
              <a:rPr lang="ko-KR" altLang="ko-KR" sz="1400" dirty="0"/>
              <a:t>변호사들이 연락을 한 후에야 식사가 나왔는데</a:t>
            </a:r>
            <a:r>
              <a:rPr lang="en-US" altLang="ko-KR" sz="1400" dirty="0"/>
              <a:t>, </a:t>
            </a:r>
            <a:r>
              <a:rPr lang="ko-KR" altLang="ko-KR" sz="1400" dirty="0"/>
              <a:t>그 전까지는 남은 음식을 먹거나 굶어서 버틸 수 밖에 없었어요</a:t>
            </a:r>
            <a:r>
              <a:rPr lang="en-US" altLang="ko-KR" sz="1400" dirty="0"/>
              <a:t>.”</a:t>
            </a:r>
            <a:endParaRPr lang="ko-KR" altLang="ko-KR" sz="1400" dirty="0"/>
          </a:p>
          <a:p>
            <a:r>
              <a:rPr lang="en-US" altLang="ko-KR" sz="1400" dirty="0"/>
              <a:t> </a:t>
            </a:r>
            <a:endParaRPr lang="ko-KR" altLang="ko-KR" sz="1400" dirty="0"/>
          </a:p>
          <a:p>
            <a:r>
              <a:rPr lang="en-US" altLang="ko-KR" sz="1400" dirty="0"/>
              <a:t>“5</a:t>
            </a:r>
            <a:r>
              <a:rPr lang="ko-KR" altLang="ko-KR" sz="1400" dirty="0"/>
              <a:t>달러를 주면 </a:t>
            </a:r>
            <a:r>
              <a:rPr lang="ko-KR" altLang="ko-KR" sz="1400" dirty="0" err="1"/>
              <a:t>브레드</a:t>
            </a:r>
            <a:r>
              <a:rPr lang="ko-KR" altLang="ko-KR" sz="1400" dirty="0"/>
              <a:t> </a:t>
            </a:r>
            <a:r>
              <a:rPr lang="ko-KR" altLang="ko-KR" sz="1400" dirty="0" err="1"/>
              <a:t>스틱을</a:t>
            </a:r>
            <a:r>
              <a:rPr lang="ko-KR" altLang="ko-KR" sz="1400" dirty="0"/>
              <a:t> 살수 있는데</a:t>
            </a:r>
            <a:r>
              <a:rPr lang="en-US" altLang="ko-KR" sz="1400" dirty="0"/>
              <a:t>, </a:t>
            </a:r>
            <a:r>
              <a:rPr lang="ko-KR" altLang="ko-KR" sz="1400" dirty="0"/>
              <a:t>친구랑 함께 하루에 하나를 사서 나눠먹으면서 버텼어요</a:t>
            </a:r>
            <a:r>
              <a:rPr lang="en-US" altLang="ko-KR" sz="1400" dirty="0"/>
              <a:t>.”</a:t>
            </a:r>
            <a:endParaRPr lang="ko-KR" altLang="ko-KR" sz="1400" dirty="0"/>
          </a:p>
          <a:p>
            <a:r>
              <a:rPr lang="en-US" altLang="ko-KR" sz="1400" dirty="0"/>
              <a:t> </a:t>
            </a:r>
            <a:endParaRPr lang="ko-KR" altLang="ko-KR" sz="1400" dirty="0"/>
          </a:p>
          <a:p>
            <a:r>
              <a:rPr lang="en-US" altLang="ko-KR" sz="1400" dirty="0"/>
              <a:t>“</a:t>
            </a:r>
            <a:r>
              <a:rPr lang="ko-KR" altLang="ko-KR" sz="1400" dirty="0"/>
              <a:t>음식을 받으려 줄을 서도 당신은 항공사에서 음식을 주지 말라고 했다면서 주지 않았어요</a:t>
            </a:r>
            <a:r>
              <a:rPr lang="en-US" altLang="ko-KR" sz="1400" dirty="0"/>
              <a:t>. </a:t>
            </a:r>
            <a:r>
              <a:rPr lang="ko-KR" altLang="ko-KR" sz="1400" dirty="0"/>
              <a:t>배도 고팠지만 모욕감이 매우 컸어요</a:t>
            </a:r>
            <a:r>
              <a:rPr lang="en-US" altLang="ko-KR" sz="1400" dirty="0"/>
              <a:t>.”</a:t>
            </a:r>
            <a:endParaRPr lang="ko-KR" altLang="ko-KR" sz="1400" dirty="0"/>
          </a:p>
        </p:txBody>
      </p:sp>
      <p:sp>
        <p:nvSpPr>
          <p:cNvPr id="4" name="텍스트 개체 틀 3"/>
          <p:cNvSpPr>
            <a:spLocks noGrp="1"/>
          </p:cNvSpPr>
          <p:nvPr>
            <p:ph type="body" sz="quarter" idx="14"/>
          </p:nvPr>
        </p:nvSpPr>
        <p:spPr/>
        <p:txBody>
          <a:bodyPr/>
          <a:lstStyle/>
          <a:p>
            <a:endParaRPr lang="ko-KR" altLang="en-US"/>
          </a:p>
        </p:txBody>
      </p:sp>
      <p:sp>
        <p:nvSpPr>
          <p:cNvPr id="19" name="텍스트 개체 틀 9"/>
          <p:cNvSpPr txBox="1">
            <a:spLocks/>
          </p:cNvSpPr>
          <p:nvPr/>
        </p:nvSpPr>
        <p:spPr>
          <a:xfrm>
            <a:off x="4448138" y="4157850"/>
            <a:ext cx="5940000" cy="2700000"/>
          </a:xfrm>
          <a:prstGeom prst="rect">
            <a:avLst/>
          </a:prstGeom>
        </p:spPr>
        <p:txBody>
          <a:bodyPr lIns="0" tIns="0" rIns="0" bIns="0"/>
          <a:lstStyle>
            <a:lvl1pPr marL="0" indent="0" algn="l" defTabSz="1043056" rtl="0" eaLnBrk="1" latinLnBrk="1" hangingPunct="1">
              <a:lnSpc>
                <a:spcPts val="1600"/>
              </a:lnSpc>
              <a:spcBef>
                <a:spcPts val="0"/>
              </a:spcBef>
              <a:buFont typeface="Arial" pitchFamily="34" charset="0"/>
              <a:buNone/>
              <a:defRPr sz="1200" b="0" kern="1200" spc="-150">
                <a:solidFill>
                  <a:srgbClr val="745EA8"/>
                </a:solidFill>
                <a:latin typeface="나눔고딕" pitchFamily="50" charset="-127"/>
                <a:ea typeface="나눔고딕" pitchFamily="50" charset="-127"/>
                <a:cs typeface="+mn-cs"/>
              </a:defRPr>
            </a:lvl1pPr>
            <a:lvl2pPr marL="847483" indent="-325955" algn="l" defTabSz="1043056"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pPr>
              <a:lnSpc>
                <a:spcPct val="150000"/>
              </a:lnSpc>
            </a:pPr>
            <a:r>
              <a:rPr lang="ko-KR" altLang="en-US" sz="1600" dirty="0" smtClean="0">
                <a:solidFill>
                  <a:schemeClr val="tx1"/>
                </a:solidFill>
              </a:rPr>
              <a:t>식사 제공 운수 업자 재량</a:t>
            </a:r>
            <a:r>
              <a:rPr lang="en-US" altLang="ko-KR" sz="1600" dirty="0" smtClean="0">
                <a:solidFill>
                  <a:schemeClr val="tx1"/>
                </a:solidFill>
              </a:rPr>
              <a:t>,</a:t>
            </a:r>
          </a:p>
          <a:p>
            <a:pPr>
              <a:lnSpc>
                <a:spcPct val="150000"/>
              </a:lnSpc>
            </a:pPr>
            <a:r>
              <a:rPr lang="ko-KR" altLang="en-US" sz="1600" dirty="0" smtClean="0">
                <a:solidFill>
                  <a:schemeClr val="tx1"/>
                </a:solidFill>
              </a:rPr>
              <a:t>예산 부족 이유로 음식 제공 임의 중단 사례 다수 발생</a:t>
            </a:r>
            <a:endParaRPr lang="en-US" altLang="ko-KR" sz="1600" dirty="0" smtClean="0">
              <a:solidFill>
                <a:schemeClr val="tx1"/>
              </a:solidFill>
            </a:endParaRPr>
          </a:p>
          <a:p>
            <a:pPr>
              <a:lnSpc>
                <a:spcPct val="150000"/>
              </a:lnSpc>
            </a:pPr>
            <a:r>
              <a:rPr lang="ko-KR" altLang="en-US" sz="1600" dirty="0" smtClean="0">
                <a:solidFill>
                  <a:schemeClr val="tx1"/>
                </a:solidFill>
              </a:rPr>
              <a:t>장기구금 되는 난민신청자에 대한 항공사 부담</a:t>
            </a:r>
            <a:r>
              <a:rPr lang="en-US" altLang="ko-KR" sz="1600" dirty="0" smtClean="0">
                <a:solidFill>
                  <a:schemeClr val="tx1"/>
                </a:solidFill>
              </a:rPr>
              <a:t>, </a:t>
            </a:r>
            <a:r>
              <a:rPr lang="ko-KR" altLang="en-US" sz="1600" dirty="0" smtClean="0">
                <a:solidFill>
                  <a:schemeClr val="tx1"/>
                </a:solidFill>
              </a:rPr>
              <a:t>불만 증가</a:t>
            </a:r>
            <a:endParaRPr lang="en-US" altLang="ko-KR" sz="1600" dirty="0" smtClean="0">
              <a:solidFill>
                <a:schemeClr val="tx1"/>
              </a:solidFill>
            </a:endParaRPr>
          </a:p>
          <a:p>
            <a:pPr>
              <a:lnSpc>
                <a:spcPct val="150000"/>
              </a:lnSpc>
            </a:pPr>
            <a:r>
              <a:rPr lang="ko-KR" altLang="en-US" sz="1600" dirty="0" smtClean="0">
                <a:solidFill>
                  <a:schemeClr val="tx1"/>
                </a:solidFill>
              </a:rPr>
              <a:t>현행법제상 운수업자가 임의로 식사제공을 중단 시 법적 의무 불이행</a:t>
            </a:r>
            <a:endParaRPr lang="en-US" altLang="ko-KR" sz="1600" dirty="0" smtClean="0">
              <a:solidFill>
                <a:schemeClr val="tx1"/>
              </a:solidFill>
            </a:endParaRPr>
          </a:p>
          <a:p>
            <a:pPr>
              <a:lnSpc>
                <a:spcPct val="150000"/>
              </a:lnSpc>
            </a:pPr>
            <a:r>
              <a:rPr lang="ko-KR" altLang="en-US" sz="1600" dirty="0" smtClean="0">
                <a:solidFill>
                  <a:schemeClr val="tx1"/>
                </a:solidFill>
              </a:rPr>
              <a:t>및 국가인권위원회 진정 대상이 됨</a:t>
            </a:r>
            <a:endParaRPr lang="en-US" altLang="ko-KR" sz="1600" dirty="0" smtClean="0">
              <a:solidFill>
                <a:schemeClr val="tx1"/>
              </a:solidFill>
            </a:endParaRPr>
          </a:p>
        </p:txBody>
      </p:sp>
    </p:spTree>
    <p:extLst>
      <p:ext uri="{BB962C8B-B14F-4D97-AF65-F5344CB8AC3E}">
        <p14:creationId xmlns:p14="http://schemas.microsoft.com/office/powerpoint/2010/main" val="841872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descr="p03_경과보고서2.jpg"/>
          <p:cNvPicPr>
            <a:picLocks noChangeAspect="1"/>
          </p:cNvPicPr>
          <p:nvPr/>
        </p:nvPicPr>
        <p:blipFill>
          <a:blip r:embed="rId3" cstate="print"/>
          <a:stretch>
            <a:fillRect/>
          </a:stretch>
        </p:blipFill>
        <p:spPr>
          <a:xfrm>
            <a:off x="1016" y="2223"/>
            <a:ext cx="10692384" cy="7559040"/>
          </a:xfrm>
          <a:prstGeom prst="rect">
            <a:avLst/>
          </a:prstGeom>
        </p:spPr>
      </p:pic>
      <p:sp>
        <p:nvSpPr>
          <p:cNvPr id="8" name="TextBox 9"/>
          <p:cNvSpPr txBox="1"/>
          <p:nvPr/>
        </p:nvSpPr>
        <p:spPr>
          <a:xfrm rot="16200000">
            <a:off x="9410548" y="5895186"/>
            <a:ext cx="2081243" cy="107722"/>
          </a:xfrm>
          <a:prstGeom prst="rect">
            <a:avLst/>
          </a:prstGeom>
          <a:noFill/>
        </p:spPr>
        <p:txBody>
          <a:bodyPr wrap="square" lIns="0" tIns="0" rIns="0" bIns="0" rtlCol="0">
            <a:spAutoFit/>
          </a:bodyPr>
          <a:lstStyle>
            <a:defPPr>
              <a:defRPr lang="ko-KR"/>
            </a:defPPr>
            <a:lvl1pPr marL="0" algn="l" defTabSz="1043056" rtl="0" eaLnBrk="1" latinLnBrk="1" hangingPunct="1">
              <a:defRPr sz="2100" kern="1200">
                <a:solidFill>
                  <a:schemeClr val="tx1"/>
                </a:solidFill>
                <a:latin typeface="+mn-lt"/>
                <a:ea typeface="+mn-ea"/>
                <a:cs typeface="+mn-cs"/>
              </a:defRPr>
            </a:lvl1pPr>
            <a:lvl2pPr marL="521528" algn="l" defTabSz="1043056" rtl="0" eaLnBrk="1" latinLnBrk="1" hangingPunct="1">
              <a:defRPr sz="2100" kern="1200">
                <a:solidFill>
                  <a:schemeClr val="tx1"/>
                </a:solidFill>
                <a:latin typeface="+mn-lt"/>
                <a:ea typeface="+mn-ea"/>
                <a:cs typeface="+mn-cs"/>
              </a:defRPr>
            </a:lvl2pPr>
            <a:lvl3pPr marL="1043056" algn="l" defTabSz="1043056" rtl="0" eaLnBrk="1" latinLnBrk="1" hangingPunct="1">
              <a:defRPr sz="2100" kern="1200">
                <a:solidFill>
                  <a:schemeClr val="tx1"/>
                </a:solidFill>
                <a:latin typeface="+mn-lt"/>
                <a:ea typeface="+mn-ea"/>
                <a:cs typeface="+mn-cs"/>
              </a:defRPr>
            </a:lvl3pPr>
            <a:lvl4pPr marL="1564584" algn="l" defTabSz="1043056" rtl="0" eaLnBrk="1" latinLnBrk="1" hangingPunct="1">
              <a:defRPr sz="2100" kern="1200">
                <a:solidFill>
                  <a:schemeClr val="tx1"/>
                </a:solidFill>
                <a:latin typeface="+mn-lt"/>
                <a:ea typeface="+mn-ea"/>
                <a:cs typeface="+mn-cs"/>
              </a:defRPr>
            </a:lvl4pPr>
            <a:lvl5pPr marL="2086112" algn="l" defTabSz="1043056" rtl="0" eaLnBrk="1" latinLnBrk="1" hangingPunct="1">
              <a:defRPr sz="2100" kern="1200">
                <a:solidFill>
                  <a:schemeClr val="tx1"/>
                </a:solidFill>
                <a:latin typeface="+mn-lt"/>
                <a:ea typeface="+mn-ea"/>
                <a:cs typeface="+mn-cs"/>
              </a:defRPr>
            </a:lvl5pPr>
            <a:lvl6pPr marL="2607640" algn="l" defTabSz="1043056" rtl="0" eaLnBrk="1" latinLnBrk="1" hangingPunct="1">
              <a:defRPr sz="2100" kern="1200">
                <a:solidFill>
                  <a:schemeClr val="tx1"/>
                </a:solidFill>
                <a:latin typeface="+mn-lt"/>
                <a:ea typeface="+mn-ea"/>
                <a:cs typeface="+mn-cs"/>
              </a:defRPr>
            </a:lvl6pPr>
            <a:lvl7pPr marL="3129168" algn="l" defTabSz="1043056" rtl="0" eaLnBrk="1" latinLnBrk="1" hangingPunct="1">
              <a:defRPr sz="2100" kern="1200">
                <a:solidFill>
                  <a:schemeClr val="tx1"/>
                </a:solidFill>
                <a:latin typeface="+mn-lt"/>
                <a:ea typeface="+mn-ea"/>
                <a:cs typeface="+mn-cs"/>
              </a:defRPr>
            </a:lvl7pPr>
            <a:lvl8pPr marL="3650696" algn="l" defTabSz="1043056" rtl="0" eaLnBrk="1" latinLnBrk="1" hangingPunct="1">
              <a:defRPr sz="2100" kern="1200">
                <a:solidFill>
                  <a:schemeClr val="tx1"/>
                </a:solidFill>
                <a:latin typeface="+mn-lt"/>
                <a:ea typeface="+mn-ea"/>
                <a:cs typeface="+mn-cs"/>
              </a:defRPr>
            </a:lvl8pPr>
            <a:lvl9pPr marL="4172224" algn="l" defTabSz="1043056" rtl="0" eaLnBrk="1" latinLnBrk="1" hangingPunct="1">
              <a:defRPr sz="2100" kern="1200">
                <a:solidFill>
                  <a:schemeClr val="tx1"/>
                </a:solidFill>
                <a:latin typeface="+mn-lt"/>
                <a:ea typeface="+mn-ea"/>
                <a:cs typeface="+mn-cs"/>
              </a:defRPr>
            </a:lvl9pPr>
          </a:lstStyle>
          <a:p>
            <a:r>
              <a:rPr lang="ko-KR" altLang="en-US" sz="700" dirty="0" smtClean="0">
                <a:solidFill>
                  <a:schemeClr val="bg1"/>
                </a:solidFill>
                <a:latin typeface="나눔고딕" pitchFamily="50" charset="-127"/>
                <a:ea typeface="나눔고딕" pitchFamily="50" charset="-127"/>
              </a:rPr>
              <a:t>이 문서는 나눔글꼴로 작성되었습니다</a:t>
            </a:r>
            <a:r>
              <a:rPr lang="en-US" altLang="ko-KR" sz="700" dirty="0" smtClean="0">
                <a:solidFill>
                  <a:schemeClr val="bg1"/>
                </a:solidFill>
                <a:latin typeface="나눔고딕" pitchFamily="50" charset="-127"/>
                <a:ea typeface="나눔고딕" pitchFamily="50" charset="-127"/>
              </a:rPr>
              <a:t>. </a:t>
            </a:r>
            <a:r>
              <a:rPr lang="ko-KR" altLang="en-US" sz="700" dirty="0" smtClean="0">
                <a:solidFill>
                  <a:schemeClr val="bg1"/>
                </a:solidFill>
                <a:latin typeface="나눔고딕" pitchFamily="50" charset="-127"/>
                <a:ea typeface="나눔고딕" pitchFamily="50" charset="-127"/>
                <a:hlinkClick r:id="rId4"/>
              </a:rPr>
              <a:t>다운받기</a:t>
            </a:r>
            <a:endParaRPr lang="ko-KR" altLang="en-US" sz="700" dirty="0">
              <a:solidFill>
                <a:schemeClr val="bg1"/>
              </a:solidFill>
              <a:latin typeface="나눔고딕" pitchFamily="50" charset="-127"/>
              <a:ea typeface="나눔고딕" pitchFamily="50" charset="-127"/>
            </a:endParaRPr>
          </a:p>
        </p:txBody>
      </p:sp>
      <p:sp>
        <p:nvSpPr>
          <p:cNvPr id="12" name="텍스트 개체 틀 3"/>
          <p:cNvSpPr>
            <a:spLocks noGrp="1"/>
          </p:cNvSpPr>
          <p:nvPr>
            <p:ph type="body" sz="quarter" idx="12"/>
          </p:nvPr>
        </p:nvSpPr>
        <p:spPr>
          <a:xfrm>
            <a:off x="6038300" y="175317"/>
            <a:ext cx="5760000" cy="3240000"/>
          </a:xfrm>
        </p:spPr>
        <p:txBody>
          <a:bodyPr/>
          <a:lstStyle/>
          <a:p>
            <a:r>
              <a:rPr lang="en-US" altLang="ko-KR"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ko-KR" altLang="en-US"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한국의 공항</a:t>
            </a:r>
            <a:r>
              <a:rPr lang="en-US" altLang="ko-KR"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r>
              <a:rPr lang="ko-KR" altLang="en-US"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그 경계에 갇힌 난민들</a:t>
            </a:r>
            <a:r>
              <a:rPr lang="en-US" altLang="ko-KR"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endParaRPr lang="ko-KR" altLang="en-US" sz="320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텍스트 개체 틀 5"/>
          <p:cNvSpPr>
            <a:spLocks noGrp="1"/>
          </p:cNvSpPr>
          <p:nvPr>
            <p:ph type="body" sz="quarter" idx="17"/>
          </p:nvPr>
        </p:nvSpPr>
        <p:spPr>
          <a:xfrm>
            <a:off x="309299" y="3942012"/>
            <a:ext cx="8949001" cy="2340000"/>
          </a:xfrm>
        </p:spPr>
        <p:txBody>
          <a:bodyPr/>
          <a:lstStyle/>
          <a:p>
            <a:pPr>
              <a:lnSpc>
                <a:spcPct val="100000"/>
              </a:lnSpc>
            </a:pPr>
            <a:r>
              <a:rPr lang="ko-KR" alt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불회부</a:t>
            </a:r>
            <a:r>
              <a:rPr lang="ko-KR"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판정 이후의 열악한 처우</a:t>
            </a:r>
            <a:r>
              <a:rPr lang="en-US" altLang="ko-KR"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nSpc>
                <a:spcPct val="100000"/>
              </a:lnSpc>
            </a:pPr>
            <a:r>
              <a:rPr lang="ko-KR"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열악한 의료 </a:t>
            </a:r>
            <a:r>
              <a:rPr lang="ko-KR" alt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접근권</a:t>
            </a:r>
            <a:endParaRPr lang="ko-KR" alt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18" name="직선 연결선 17"/>
          <p:cNvCxnSpPr/>
          <p:nvPr/>
        </p:nvCxnSpPr>
        <p:spPr>
          <a:xfrm rot="5400000">
            <a:off x="-829140" y="3757423"/>
            <a:ext cx="7128000" cy="1588"/>
          </a:xfrm>
          <a:prstGeom prst="line">
            <a:avLst/>
          </a:prstGeom>
          <a:ln w="3175">
            <a:solidFill>
              <a:srgbClr val="FFFFFF">
                <a:alpha val="50196"/>
              </a:srgbClr>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rot="5400000">
            <a:off x="439221" y="3757423"/>
            <a:ext cx="7128000" cy="1588"/>
          </a:xfrm>
          <a:prstGeom prst="line">
            <a:avLst/>
          </a:prstGeom>
          <a:ln w="3175">
            <a:solidFill>
              <a:srgbClr val="FFFFFF">
                <a:alpha val="50196"/>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638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6"/>
          <p:cNvSpPr>
            <a:spLocks noGrp="1"/>
          </p:cNvSpPr>
          <p:nvPr>
            <p:ph type="body" sz="quarter" idx="12"/>
          </p:nvPr>
        </p:nvSpPr>
        <p:spPr>
          <a:xfrm>
            <a:off x="1098000" y="410400"/>
            <a:ext cx="2880000" cy="2520000"/>
          </a:xfrm>
        </p:spPr>
        <p:txBody>
          <a:bodyPr/>
          <a:lstStyle/>
          <a:p>
            <a:r>
              <a:rPr lang="ko-KR" altLang="en-US" spc="0" dirty="0" smtClean="0"/>
              <a:t>열악한</a:t>
            </a:r>
            <a:endParaRPr lang="en-US" altLang="ko-KR" spc="0" dirty="0" smtClean="0"/>
          </a:p>
          <a:p>
            <a:r>
              <a:rPr lang="ko-KR" altLang="en-US" spc="0" dirty="0" smtClean="0"/>
              <a:t>의료</a:t>
            </a:r>
            <a:endParaRPr lang="en-US" altLang="ko-KR" spc="0" dirty="0" smtClean="0"/>
          </a:p>
          <a:p>
            <a:endParaRPr lang="en-US" altLang="ko-KR" spc="0" dirty="0"/>
          </a:p>
          <a:p>
            <a:r>
              <a:rPr lang="ko-KR" altLang="en-US" spc="0" dirty="0" err="1" smtClean="0"/>
              <a:t>접근권</a:t>
            </a:r>
            <a:r>
              <a:rPr lang="en-US" altLang="ko-KR" spc="0" dirty="0" smtClean="0"/>
              <a:t>.</a:t>
            </a:r>
            <a:endParaRPr lang="ko-KR" altLang="en-US" spc="0" dirty="0"/>
          </a:p>
        </p:txBody>
      </p:sp>
      <p:sp>
        <p:nvSpPr>
          <p:cNvPr id="8" name="텍스트 개체 틀 7"/>
          <p:cNvSpPr>
            <a:spLocks noGrp="1"/>
          </p:cNvSpPr>
          <p:nvPr>
            <p:ph type="body" sz="quarter" idx="14"/>
          </p:nvPr>
        </p:nvSpPr>
        <p:spPr>
          <a:xfrm>
            <a:off x="4320000" y="610650"/>
            <a:ext cx="5760000" cy="1294350"/>
          </a:xfrm>
        </p:spPr>
        <p:txBody>
          <a:bodyPr/>
          <a:lstStyle/>
          <a:p>
            <a:r>
              <a:rPr lang="ko-KR" altLang="en-US" spc="0" dirty="0" smtClean="0"/>
              <a:t>의료지원 책임 전가</a:t>
            </a:r>
            <a:endParaRPr lang="en-US" altLang="ko-KR" spc="0" dirty="0" smtClean="0"/>
          </a:p>
        </p:txBody>
      </p:sp>
      <p:sp>
        <p:nvSpPr>
          <p:cNvPr id="6" name="텍스트 개체 틀 5"/>
          <p:cNvSpPr>
            <a:spLocks noGrp="1"/>
          </p:cNvSpPr>
          <p:nvPr>
            <p:ph type="body" sz="quarter" idx="11"/>
          </p:nvPr>
        </p:nvSpPr>
        <p:spPr>
          <a:xfrm>
            <a:off x="136800" y="3690000"/>
            <a:ext cx="1620000" cy="2412000"/>
          </a:xfrm>
        </p:spPr>
        <p:txBody>
          <a:bodyPr/>
          <a:lstStyle/>
          <a:p>
            <a:r>
              <a:rPr lang="en-US" altLang="ko-KR" dirty="0" smtClean="0">
                <a:solidFill>
                  <a:srgbClr val="E1E2E3"/>
                </a:solidFill>
              </a:rPr>
              <a:t>6</a:t>
            </a:r>
            <a:endParaRPr lang="ko-KR" altLang="en-US" dirty="0">
              <a:solidFill>
                <a:srgbClr val="E1E2E3"/>
              </a:solidFill>
            </a:endParaRPr>
          </a:p>
        </p:txBody>
      </p:sp>
      <p:sp>
        <p:nvSpPr>
          <p:cNvPr id="2" name="텍스트 개체 틀 1"/>
          <p:cNvSpPr>
            <a:spLocks noGrp="1"/>
          </p:cNvSpPr>
          <p:nvPr>
            <p:ph type="body" sz="quarter" idx="16"/>
          </p:nvPr>
        </p:nvSpPr>
        <p:spPr/>
        <p:txBody>
          <a:bodyPr/>
          <a:lstStyle/>
          <a:p>
            <a:endParaRPr lang="ko-KR" altLang="en-US"/>
          </a:p>
        </p:txBody>
      </p:sp>
      <p:sp>
        <p:nvSpPr>
          <p:cNvPr id="9" name="텍스트 개체 틀 8"/>
          <p:cNvSpPr txBox="1">
            <a:spLocks/>
          </p:cNvSpPr>
          <p:nvPr/>
        </p:nvSpPr>
        <p:spPr>
          <a:xfrm rot="16200000">
            <a:off x="7556400" y="3405600"/>
            <a:ext cx="5702400" cy="720000"/>
          </a:xfrm>
          <a:prstGeom prst="rect">
            <a:avLst/>
          </a:prstGeom>
        </p:spPr>
        <p:txBody>
          <a:bodyPr lIns="0" tIns="0" rIns="0" bIns="0"/>
          <a:lstStyle>
            <a:lvl1pPr marL="0" indent="0" algn="l" defTabSz="1043056" rtl="0" eaLnBrk="1" latinLnBrk="1" hangingPunct="1">
              <a:lnSpc>
                <a:spcPts val="3850"/>
              </a:lnSpc>
              <a:spcBef>
                <a:spcPts val="0"/>
              </a:spcBef>
              <a:buFont typeface="Arial" pitchFamily="34" charset="0"/>
              <a:buNone/>
              <a:defRPr sz="3850" b="0" kern="1200" spc="-150">
                <a:solidFill>
                  <a:srgbClr val="D1D3D4"/>
                </a:solidFill>
                <a:latin typeface="나눔명조" pitchFamily="18" charset="-127"/>
                <a:ea typeface="나눔명조" pitchFamily="18" charset="-127"/>
                <a:cs typeface="+mn-cs"/>
              </a:defRPr>
            </a:lvl1pPr>
            <a:lvl2pPr marL="847483" indent="-325955" algn="l" defTabSz="1043056"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r>
              <a:rPr lang="en-US" altLang="ko-KR" smtClean="0"/>
              <a:t>asylum at airport</a:t>
            </a:r>
            <a:endParaRPr lang="ko-KR" altLang="en-US" dirty="0"/>
          </a:p>
        </p:txBody>
      </p:sp>
      <p:sp>
        <p:nvSpPr>
          <p:cNvPr id="12" name="텍스트 개체 틀 9"/>
          <p:cNvSpPr txBox="1">
            <a:spLocks/>
          </p:cNvSpPr>
          <p:nvPr/>
        </p:nvSpPr>
        <p:spPr>
          <a:xfrm>
            <a:off x="4448138" y="2194499"/>
            <a:ext cx="5940000" cy="986851"/>
          </a:xfrm>
          <a:prstGeom prst="rect">
            <a:avLst/>
          </a:prstGeom>
        </p:spPr>
        <p:txBody>
          <a:bodyPr lIns="0" tIns="0" rIns="0" bIns="0"/>
          <a:lstStyle>
            <a:lvl1pPr marL="0" indent="0" algn="l" defTabSz="1043056" rtl="0" eaLnBrk="1" latinLnBrk="1" hangingPunct="1">
              <a:lnSpc>
                <a:spcPts val="1600"/>
              </a:lnSpc>
              <a:spcBef>
                <a:spcPts val="0"/>
              </a:spcBef>
              <a:buFont typeface="Arial" pitchFamily="34" charset="0"/>
              <a:buNone/>
              <a:defRPr sz="1200" b="0" kern="1200" spc="-150">
                <a:solidFill>
                  <a:srgbClr val="745EA8"/>
                </a:solidFill>
                <a:latin typeface="나눔고딕" pitchFamily="50" charset="-127"/>
                <a:ea typeface="나눔고딕" pitchFamily="50" charset="-127"/>
                <a:cs typeface="+mn-cs"/>
              </a:defRPr>
            </a:lvl1pPr>
            <a:lvl2pPr marL="847483" indent="-325955" algn="l" defTabSz="1043056"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pPr>
              <a:lnSpc>
                <a:spcPct val="150000"/>
              </a:lnSpc>
            </a:pPr>
            <a:r>
              <a:rPr lang="ko-KR" altLang="en-US" sz="1600" dirty="0" smtClean="0">
                <a:solidFill>
                  <a:schemeClr val="tx1"/>
                </a:solidFill>
              </a:rPr>
              <a:t>출입국</a:t>
            </a:r>
            <a:r>
              <a:rPr lang="en-US" altLang="ko-KR" sz="1600" dirty="0" smtClean="0">
                <a:solidFill>
                  <a:schemeClr val="tx1"/>
                </a:solidFill>
              </a:rPr>
              <a:t>:  </a:t>
            </a:r>
            <a:r>
              <a:rPr lang="ko-KR" altLang="en-US" sz="1600" dirty="0" smtClean="0">
                <a:solidFill>
                  <a:schemeClr val="tx1"/>
                </a:solidFill>
              </a:rPr>
              <a:t>구금장소를 출입국당국이 규범적 관리함</a:t>
            </a:r>
            <a:endParaRPr lang="en-US" altLang="ko-KR" sz="1600" dirty="0" smtClean="0">
              <a:solidFill>
                <a:schemeClr val="tx1"/>
              </a:solidFill>
            </a:endParaRPr>
          </a:p>
          <a:p>
            <a:pPr>
              <a:lnSpc>
                <a:spcPct val="150000"/>
              </a:lnSpc>
            </a:pPr>
            <a:r>
              <a:rPr lang="ko-KR" altLang="en-US" sz="1600" dirty="0" smtClean="0">
                <a:solidFill>
                  <a:schemeClr val="tx1"/>
                </a:solidFill>
              </a:rPr>
              <a:t>예산과 인력이 없음 주장하며 모든 책임 운수업자에게 넘기고 있음</a:t>
            </a:r>
            <a:r>
              <a:rPr lang="en-US" altLang="ko-KR" sz="1600" dirty="0" smtClean="0">
                <a:solidFill>
                  <a:schemeClr val="tx1"/>
                </a:solidFill>
              </a:rPr>
              <a:t>.</a:t>
            </a:r>
          </a:p>
        </p:txBody>
      </p:sp>
      <p:sp>
        <p:nvSpPr>
          <p:cNvPr id="13" name="직사각형 12"/>
          <p:cNvSpPr/>
          <p:nvPr/>
        </p:nvSpPr>
        <p:spPr>
          <a:xfrm>
            <a:off x="4476661" y="1081086"/>
            <a:ext cx="5287407" cy="10119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p:cNvSpPr txBox="1"/>
          <p:nvPr/>
        </p:nvSpPr>
        <p:spPr>
          <a:xfrm>
            <a:off x="4679857" y="1138970"/>
            <a:ext cx="4842514" cy="954107"/>
          </a:xfrm>
          <a:prstGeom prst="rect">
            <a:avLst/>
          </a:prstGeom>
          <a:noFill/>
        </p:spPr>
        <p:txBody>
          <a:bodyPr wrap="square" rtlCol="0">
            <a:spAutoFit/>
          </a:bodyPr>
          <a:lstStyle/>
          <a:p>
            <a:r>
              <a:rPr lang="en-US" altLang="ko-KR" sz="1400" dirty="0"/>
              <a:t>“</a:t>
            </a:r>
            <a:r>
              <a:rPr lang="ko-KR" altLang="ko-KR" sz="1400" dirty="0"/>
              <a:t>몸이 아파 항공사에 연락을 취하면 그들은 아무것도 할 수 없다고</a:t>
            </a:r>
            <a:r>
              <a:rPr lang="en-US" altLang="ko-KR" sz="1400" dirty="0"/>
              <a:t>, </a:t>
            </a:r>
            <a:r>
              <a:rPr lang="ko-KR" altLang="ko-KR" sz="1400" dirty="0"/>
              <a:t>출입국관리소와 이야기해야 한다고 말했으며</a:t>
            </a:r>
            <a:r>
              <a:rPr lang="en-US" altLang="ko-KR" sz="1400" dirty="0"/>
              <a:t>, </a:t>
            </a:r>
            <a:r>
              <a:rPr lang="ko-KR" altLang="ko-KR" sz="1400" dirty="0"/>
              <a:t>출입국 관리소와 이야기 하면 그들은 항공사와 이야기 해 보라고 말했습니다</a:t>
            </a:r>
            <a:r>
              <a:rPr lang="en-US" altLang="ko-KR" sz="1400" dirty="0"/>
              <a:t>. </a:t>
            </a:r>
            <a:r>
              <a:rPr lang="en-US" altLang="ko-KR" sz="1400" dirty="0" smtClean="0"/>
              <a:t>“</a:t>
            </a:r>
            <a:endParaRPr lang="ko-KR" altLang="ko-KR" sz="1400" dirty="0"/>
          </a:p>
        </p:txBody>
      </p:sp>
      <p:sp>
        <p:nvSpPr>
          <p:cNvPr id="15" name="텍스트 개체 틀 7"/>
          <p:cNvSpPr>
            <a:spLocks noGrp="1"/>
          </p:cNvSpPr>
          <p:nvPr>
            <p:ph type="body" sz="quarter" idx="14"/>
          </p:nvPr>
        </p:nvSpPr>
        <p:spPr>
          <a:xfrm>
            <a:off x="4287600" y="3286651"/>
            <a:ext cx="5760000" cy="650398"/>
          </a:xfrm>
        </p:spPr>
        <p:txBody>
          <a:bodyPr/>
          <a:lstStyle/>
          <a:p>
            <a:r>
              <a:rPr lang="ko-KR" altLang="en-US" spc="0" dirty="0" smtClean="0"/>
              <a:t>질병의 종류 및 발생 요인</a:t>
            </a:r>
            <a:endParaRPr lang="en-US" altLang="ko-KR" spc="0" dirty="0" smtClean="0"/>
          </a:p>
          <a:p>
            <a:endParaRPr lang="en-US" altLang="ko-KR" spc="0" dirty="0"/>
          </a:p>
          <a:p>
            <a:endParaRPr lang="en-US" altLang="ko-KR" spc="0" dirty="0" smtClean="0"/>
          </a:p>
        </p:txBody>
      </p:sp>
      <p:sp>
        <p:nvSpPr>
          <p:cNvPr id="16" name="텍스트 개체 틀 9"/>
          <p:cNvSpPr txBox="1">
            <a:spLocks/>
          </p:cNvSpPr>
          <p:nvPr/>
        </p:nvSpPr>
        <p:spPr>
          <a:xfrm>
            <a:off x="4476661" y="3708449"/>
            <a:ext cx="5940000" cy="986851"/>
          </a:xfrm>
          <a:prstGeom prst="rect">
            <a:avLst/>
          </a:prstGeom>
        </p:spPr>
        <p:txBody>
          <a:bodyPr lIns="0" tIns="0" rIns="0" bIns="0"/>
          <a:lstStyle>
            <a:lvl1pPr marL="0" indent="0" algn="l" defTabSz="1043056" rtl="0" eaLnBrk="1" latinLnBrk="1" hangingPunct="1">
              <a:lnSpc>
                <a:spcPts val="1600"/>
              </a:lnSpc>
              <a:spcBef>
                <a:spcPts val="0"/>
              </a:spcBef>
              <a:buFont typeface="Arial" pitchFamily="34" charset="0"/>
              <a:buNone/>
              <a:defRPr sz="1200" b="0" kern="1200" spc="-150">
                <a:solidFill>
                  <a:srgbClr val="745EA8"/>
                </a:solidFill>
                <a:latin typeface="나눔고딕" pitchFamily="50" charset="-127"/>
                <a:ea typeface="나눔고딕" pitchFamily="50" charset="-127"/>
                <a:cs typeface="+mn-cs"/>
              </a:defRPr>
            </a:lvl1pPr>
            <a:lvl2pPr marL="847483" indent="-325955" algn="l" defTabSz="1043056"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pPr>
              <a:lnSpc>
                <a:spcPct val="150000"/>
              </a:lnSpc>
            </a:pPr>
            <a:r>
              <a:rPr lang="ko-KR" altLang="en-US" sz="1600" dirty="0" smtClean="0">
                <a:solidFill>
                  <a:schemeClr val="tx1"/>
                </a:solidFill>
              </a:rPr>
              <a:t>증상</a:t>
            </a:r>
            <a:r>
              <a:rPr lang="en-US" altLang="ko-KR" sz="1600" dirty="0" smtClean="0">
                <a:solidFill>
                  <a:schemeClr val="tx1"/>
                </a:solidFill>
              </a:rPr>
              <a:t>: </a:t>
            </a:r>
          </a:p>
          <a:p>
            <a:pPr>
              <a:lnSpc>
                <a:spcPct val="150000"/>
              </a:lnSpc>
            </a:pPr>
            <a:r>
              <a:rPr lang="ko-KR" altLang="ko-KR" sz="1600" dirty="0" smtClean="0">
                <a:solidFill>
                  <a:schemeClr val="tx1"/>
                </a:solidFill>
              </a:rPr>
              <a:t>감기</a:t>
            </a:r>
            <a:r>
              <a:rPr lang="en-US" altLang="ko-KR" sz="1600" dirty="0" smtClean="0">
                <a:solidFill>
                  <a:schemeClr val="tx1"/>
                </a:solidFill>
              </a:rPr>
              <a:t>,</a:t>
            </a:r>
            <a:r>
              <a:rPr lang="ko-KR" altLang="ko-KR" sz="1600" dirty="0" smtClean="0">
                <a:solidFill>
                  <a:schemeClr val="tx1"/>
                </a:solidFill>
              </a:rPr>
              <a:t> </a:t>
            </a:r>
            <a:r>
              <a:rPr lang="ko-KR" altLang="ko-KR" sz="1600" dirty="0">
                <a:solidFill>
                  <a:schemeClr val="tx1"/>
                </a:solidFill>
              </a:rPr>
              <a:t>발열 증상</a:t>
            </a:r>
            <a:r>
              <a:rPr lang="en-US" altLang="ko-KR" sz="1600" dirty="0">
                <a:solidFill>
                  <a:schemeClr val="tx1"/>
                </a:solidFill>
              </a:rPr>
              <a:t>, </a:t>
            </a:r>
            <a:r>
              <a:rPr lang="ko-KR" altLang="ko-KR" sz="1600" dirty="0">
                <a:solidFill>
                  <a:schemeClr val="tx1"/>
                </a:solidFill>
              </a:rPr>
              <a:t>코피</a:t>
            </a:r>
            <a:r>
              <a:rPr lang="en-US" altLang="ko-KR" sz="1600" dirty="0">
                <a:solidFill>
                  <a:schemeClr val="tx1"/>
                </a:solidFill>
              </a:rPr>
              <a:t>, </a:t>
            </a:r>
            <a:r>
              <a:rPr lang="ko-KR" altLang="ko-KR" sz="1600" dirty="0">
                <a:solidFill>
                  <a:schemeClr val="tx1"/>
                </a:solidFill>
              </a:rPr>
              <a:t>복통</a:t>
            </a:r>
            <a:r>
              <a:rPr lang="en-US" altLang="ko-KR" sz="1600" dirty="0">
                <a:solidFill>
                  <a:schemeClr val="tx1"/>
                </a:solidFill>
              </a:rPr>
              <a:t>, </a:t>
            </a:r>
            <a:r>
              <a:rPr lang="ko-KR" altLang="ko-KR" sz="1600" dirty="0">
                <a:solidFill>
                  <a:schemeClr val="tx1"/>
                </a:solidFill>
              </a:rPr>
              <a:t>안구 </a:t>
            </a:r>
            <a:r>
              <a:rPr lang="ko-KR" altLang="ko-KR" sz="1600" dirty="0" smtClean="0">
                <a:solidFill>
                  <a:schemeClr val="tx1"/>
                </a:solidFill>
              </a:rPr>
              <a:t>통증</a:t>
            </a:r>
            <a:r>
              <a:rPr lang="en-US" altLang="ko-KR" sz="1600" dirty="0" smtClean="0">
                <a:solidFill>
                  <a:schemeClr val="tx1"/>
                </a:solidFill>
              </a:rPr>
              <a:t>,</a:t>
            </a:r>
            <a:r>
              <a:rPr lang="ko-KR" altLang="en-US" sz="1600" dirty="0" smtClean="0">
                <a:solidFill>
                  <a:schemeClr val="tx1"/>
                </a:solidFill>
              </a:rPr>
              <a:t>임</a:t>
            </a:r>
            <a:r>
              <a:rPr lang="ko-KR" altLang="ko-KR" sz="1600" dirty="0" smtClean="0">
                <a:solidFill>
                  <a:schemeClr val="tx1"/>
                </a:solidFill>
              </a:rPr>
              <a:t>신상태에서</a:t>
            </a:r>
            <a:r>
              <a:rPr lang="ko-KR" altLang="en-US" sz="1600" dirty="0" smtClean="0">
                <a:solidFill>
                  <a:schemeClr val="tx1"/>
                </a:solidFill>
              </a:rPr>
              <a:t>의</a:t>
            </a:r>
            <a:r>
              <a:rPr lang="ko-KR" altLang="ko-KR" sz="1600" dirty="0" smtClean="0">
                <a:solidFill>
                  <a:schemeClr val="tx1"/>
                </a:solidFill>
              </a:rPr>
              <a:t> </a:t>
            </a:r>
            <a:r>
              <a:rPr lang="ko-KR" altLang="ko-KR" sz="1600" dirty="0">
                <a:solidFill>
                  <a:schemeClr val="tx1"/>
                </a:solidFill>
              </a:rPr>
              <a:t>출혈과 </a:t>
            </a:r>
            <a:r>
              <a:rPr lang="ko-KR" altLang="ko-KR" sz="1600" dirty="0" smtClean="0">
                <a:solidFill>
                  <a:schemeClr val="tx1"/>
                </a:solidFill>
              </a:rPr>
              <a:t>요통</a:t>
            </a:r>
            <a:endParaRPr lang="en-US" altLang="ko-KR" sz="1600" dirty="0" smtClean="0">
              <a:solidFill>
                <a:schemeClr val="tx1"/>
              </a:solidFill>
            </a:endParaRPr>
          </a:p>
          <a:p>
            <a:pPr>
              <a:lnSpc>
                <a:spcPct val="150000"/>
              </a:lnSpc>
            </a:pPr>
            <a:r>
              <a:rPr lang="ko-KR" altLang="ko-KR" sz="1600" dirty="0" err="1" smtClean="0">
                <a:solidFill>
                  <a:schemeClr val="tx1"/>
                </a:solidFill>
              </a:rPr>
              <a:t>트라우마로</a:t>
            </a:r>
            <a:r>
              <a:rPr lang="ko-KR" altLang="ko-KR" sz="1600" dirty="0" smtClean="0">
                <a:solidFill>
                  <a:schemeClr val="tx1"/>
                </a:solidFill>
              </a:rPr>
              <a:t> </a:t>
            </a:r>
            <a:r>
              <a:rPr lang="ko-KR" altLang="ko-KR" sz="1600" dirty="0">
                <a:solidFill>
                  <a:schemeClr val="tx1"/>
                </a:solidFill>
              </a:rPr>
              <a:t>인한 </a:t>
            </a:r>
            <a:r>
              <a:rPr lang="ko-KR" altLang="ko-KR" sz="1600" dirty="0" smtClean="0">
                <a:solidFill>
                  <a:schemeClr val="tx1"/>
                </a:solidFill>
              </a:rPr>
              <a:t>두통</a:t>
            </a:r>
            <a:r>
              <a:rPr lang="en-US" altLang="ko-KR" sz="1600" dirty="0" smtClean="0">
                <a:solidFill>
                  <a:schemeClr val="tx1"/>
                </a:solidFill>
              </a:rPr>
              <a:t>, </a:t>
            </a:r>
            <a:r>
              <a:rPr lang="ko-KR" altLang="ko-KR" sz="1600" dirty="0" smtClean="0">
                <a:solidFill>
                  <a:schemeClr val="tx1"/>
                </a:solidFill>
              </a:rPr>
              <a:t>불면증 </a:t>
            </a:r>
            <a:r>
              <a:rPr lang="en-US" altLang="ko-KR" sz="1600" dirty="0" smtClean="0">
                <a:solidFill>
                  <a:schemeClr val="tx1"/>
                </a:solidFill>
              </a:rPr>
              <a:t>,</a:t>
            </a:r>
            <a:r>
              <a:rPr lang="ko-KR" altLang="ko-KR" sz="1600" dirty="0" smtClean="0">
                <a:solidFill>
                  <a:schemeClr val="tx1"/>
                </a:solidFill>
              </a:rPr>
              <a:t> </a:t>
            </a:r>
            <a:r>
              <a:rPr lang="ko-KR" altLang="ko-KR" sz="1600" dirty="0">
                <a:solidFill>
                  <a:schemeClr val="tx1"/>
                </a:solidFill>
              </a:rPr>
              <a:t>심각한 </a:t>
            </a:r>
            <a:r>
              <a:rPr lang="ko-KR" altLang="ko-KR" sz="1600" dirty="0" smtClean="0">
                <a:solidFill>
                  <a:schemeClr val="tx1"/>
                </a:solidFill>
              </a:rPr>
              <a:t>장애</a:t>
            </a:r>
            <a:r>
              <a:rPr lang="en-US" altLang="ko-KR" sz="1600" dirty="0" smtClean="0">
                <a:solidFill>
                  <a:schemeClr val="tx1"/>
                </a:solidFill>
              </a:rPr>
              <a:t> </a:t>
            </a:r>
            <a:r>
              <a:rPr lang="ko-KR" altLang="en-US" sz="1600" dirty="0" smtClean="0">
                <a:solidFill>
                  <a:schemeClr val="tx1"/>
                </a:solidFill>
              </a:rPr>
              <a:t>등</a:t>
            </a:r>
            <a:endParaRPr lang="en-US" altLang="ko-KR" sz="1600" dirty="0" smtClean="0">
              <a:solidFill>
                <a:schemeClr val="tx1"/>
              </a:solidFill>
            </a:endParaRPr>
          </a:p>
          <a:p>
            <a:pPr>
              <a:lnSpc>
                <a:spcPct val="150000"/>
              </a:lnSpc>
            </a:pPr>
            <a:r>
              <a:rPr lang="ko-KR" altLang="en-US" sz="1600" dirty="0" smtClean="0">
                <a:solidFill>
                  <a:schemeClr val="tx1"/>
                </a:solidFill>
              </a:rPr>
              <a:t>원인</a:t>
            </a:r>
            <a:r>
              <a:rPr lang="en-US" altLang="ko-KR" sz="1600" dirty="0" smtClean="0">
                <a:solidFill>
                  <a:schemeClr val="tx1"/>
                </a:solidFill>
              </a:rPr>
              <a:t>:</a:t>
            </a:r>
          </a:p>
          <a:p>
            <a:pPr>
              <a:lnSpc>
                <a:spcPct val="150000"/>
              </a:lnSpc>
            </a:pPr>
            <a:r>
              <a:rPr lang="ko-KR" altLang="en-US" sz="1600" dirty="0" smtClean="0">
                <a:solidFill>
                  <a:schemeClr val="tx1"/>
                </a:solidFill>
              </a:rPr>
              <a:t>열악한 실내 환경 </a:t>
            </a:r>
            <a:r>
              <a:rPr lang="en-US" altLang="ko-KR" sz="1600" dirty="0" smtClean="0">
                <a:solidFill>
                  <a:schemeClr val="tx1"/>
                </a:solidFill>
              </a:rPr>
              <a:t>(</a:t>
            </a:r>
            <a:r>
              <a:rPr lang="ko-KR" altLang="en-US" sz="1600" dirty="0" smtClean="0">
                <a:solidFill>
                  <a:schemeClr val="tx1"/>
                </a:solidFill>
              </a:rPr>
              <a:t>탁한 공기</a:t>
            </a:r>
            <a:r>
              <a:rPr lang="en-US" altLang="ko-KR" sz="1600" dirty="0" smtClean="0">
                <a:solidFill>
                  <a:schemeClr val="tx1"/>
                </a:solidFill>
              </a:rPr>
              <a:t>, </a:t>
            </a:r>
            <a:r>
              <a:rPr lang="ko-KR" altLang="en-US" sz="1600" dirty="0" smtClean="0">
                <a:solidFill>
                  <a:schemeClr val="tx1"/>
                </a:solidFill>
              </a:rPr>
              <a:t>지나친 에어컨 사용</a:t>
            </a:r>
            <a:r>
              <a:rPr lang="en-US" altLang="ko-KR" sz="1600" dirty="0" smtClean="0">
                <a:solidFill>
                  <a:schemeClr val="tx1"/>
                </a:solidFill>
              </a:rPr>
              <a:t>, </a:t>
            </a:r>
            <a:r>
              <a:rPr lang="ko-KR" altLang="en-US" sz="1600" dirty="0" err="1" smtClean="0">
                <a:solidFill>
                  <a:schemeClr val="tx1"/>
                </a:solidFill>
              </a:rPr>
              <a:t>침구류</a:t>
            </a:r>
            <a:r>
              <a:rPr lang="ko-KR" altLang="en-US" sz="1600" dirty="0" smtClean="0">
                <a:solidFill>
                  <a:schemeClr val="tx1"/>
                </a:solidFill>
              </a:rPr>
              <a:t> 등의 </a:t>
            </a:r>
            <a:endParaRPr lang="en-US" altLang="ko-KR" sz="1600" dirty="0" smtClean="0">
              <a:solidFill>
                <a:schemeClr val="tx1"/>
              </a:solidFill>
            </a:endParaRPr>
          </a:p>
          <a:p>
            <a:pPr>
              <a:lnSpc>
                <a:spcPct val="150000"/>
              </a:lnSpc>
            </a:pPr>
            <a:r>
              <a:rPr lang="ko-KR" altLang="en-US" sz="1600" dirty="0" smtClean="0">
                <a:solidFill>
                  <a:schemeClr val="tx1"/>
                </a:solidFill>
              </a:rPr>
              <a:t>위생상태</a:t>
            </a:r>
            <a:r>
              <a:rPr lang="en-US" altLang="ko-KR" sz="1600" dirty="0" smtClean="0">
                <a:solidFill>
                  <a:schemeClr val="tx1"/>
                </a:solidFill>
              </a:rPr>
              <a:t>, </a:t>
            </a:r>
            <a:r>
              <a:rPr lang="ko-KR" altLang="en-US" sz="1600" dirty="0" smtClean="0">
                <a:solidFill>
                  <a:schemeClr val="tx1"/>
                </a:solidFill>
              </a:rPr>
              <a:t>세면도구 부재</a:t>
            </a:r>
            <a:r>
              <a:rPr lang="en-US" altLang="ko-KR" sz="1600" dirty="0" smtClean="0">
                <a:solidFill>
                  <a:schemeClr val="tx1"/>
                </a:solidFill>
              </a:rPr>
              <a:t>), </a:t>
            </a:r>
            <a:r>
              <a:rPr lang="ko-KR" altLang="en-US" sz="1600" dirty="0" smtClean="0">
                <a:solidFill>
                  <a:schemeClr val="tx1"/>
                </a:solidFill>
              </a:rPr>
              <a:t>본국 박해</a:t>
            </a:r>
            <a:endParaRPr lang="en-US" altLang="ko-KR" sz="1600" dirty="0" smtClean="0">
              <a:solidFill>
                <a:schemeClr val="tx1"/>
              </a:solidFill>
            </a:endParaRPr>
          </a:p>
        </p:txBody>
      </p:sp>
      <p:sp>
        <p:nvSpPr>
          <p:cNvPr id="4" name="텍스트 개체 틀 3"/>
          <p:cNvSpPr>
            <a:spLocks noGrp="1"/>
          </p:cNvSpPr>
          <p:nvPr>
            <p:ph type="body" sz="quarter" idx="14"/>
          </p:nvPr>
        </p:nvSpPr>
        <p:spPr/>
        <p:txBody>
          <a:bodyPr/>
          <a:lstStyle/>
          <a:p>
            <a:endParaRPr lang="ko-KR" altLang="en-US"/>
          </a:p>
        </p:txBody>
      </p:sp>
    </p:spTree>
    <p:extLst>
      <p:ext uri="{BB962C8B-B14F-4D97-AF65-F5344CB8AC3E}">
        <p14:creationId xmlns:p14="http://schemas.microsoft.com/office/powerpoint/2010/main" val="1737351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텍스트 개체 틀 5"/>
          <p:cNvSpPr>
            <a:spLocks noGrp="1"/>
          </p:cNvSpPr>
          <p:nvPr>
            <p:ph type="body" sz="quarter" idx="12"/>
          </p:nvPr>
        </p:nvSpPr>
        <p:spPr>
          <a:xfrm>
            <a:off x="1098000" y="410400"/>
            <a:ext cx="1440000" cy="2448000"/>
          </a:xfrm>
        </p:spPr>
        <p:txBody>
          <a:bodyPr/>
          <a:lstStyle/>
          <a:p>
            <a:r>
              <a:rPr lang="ko-KR" altLang="en-US" spc="0" dirty="0" smtClean="0"/>
              <a:t>목차</a:t>
            </a:r>
            <a:r>
              <a:rPr lang="en-US" altLang="ko-KR" spc="0" dirty="0" smtClean="0"/>
              <a:t>.</a:t>
            </a:r>
            <a:endParaRPr lang="ko-KR" altLang="en-US" spc="0" dirty="0"/>
          </a:p>
        </p:txBody>
      </p:sp>
      <p:sp>
        <p:nvSpPr>
          <p:cNvPr id="7" name="텍스트 개체 틀 6"/>
          <p:cNvSpPr>
            <a:spLocks noGrp="1"/>
          </p:cNvSpPr>
          <p:nvPr>
            <p:ph type="body" sz="quarter" idx="14"/>
          </p:nvPr>
        </p:nvSpPr>
        <p:spPr>
          <a:xfrm>
            <a:off x="4320000" y="410400"/>
            <a:ext cx="6373400" cy="2880000"/>
          </a:xfrm>
        </p:spPr>
        <p:txBody>
          <a:bodyPr/>
          <a:lstStyle/>
          <a:p>
            <a:r>
              <a:rPr lang="ko-KR" altLang="en-US" spc="0" dirty="0" smtClean="0"/>
              <a:t>열악한 </a:t>
            </a:r>
            <a:r>
              <a:rPr lang="ko-KR" altLang="en-US" spc="0" dirty="0"/>
              <a:t>송환대기실 </a:t>
            </a:r>
            <a:r>
              <a:rPr lang="ko-KR" altLang="en-US" spc="0" dirty="0" smtClean="0"/>
              <a:t>환경</a:t>
            </a:r>
            <a:r>
              <a:rPr lang="en-US" altLang="ko-KR" spc="0" dirty="0" smtClean="0"/>
              <a:t>.</a:t>
            </a:r>
            <a:endParaRPr lang="ko-KR" altLang="en-US" spc="0" dirty="0"/>
          </a:p>
          <a:p>
            <a:r>
              <a:rPr lang="ko-KR" altLang="en-US" spc="0" dirty="0" smtClean="0"/>
              <a:t>외부 </a:t>
            </a:r>
            <a:r>
              <a:rPr lang="ko-KR" altLang="en-US" spc="0" dirty="0"/>
              <a:t>조력 요청의 </a:t>
            </a:r>
            <a:r>
              <a:rPr lang="ko-KR" altLang="en-US" spc="0" dirty="0" smtClean="0"/>
              <a:t>어려움</a:t>
            </a:r>
            <a:r>
              <a:rPr lang="en-US" altLang="ko-KR" spc="0" dirty="0" smtClean="0"/>
              <a:t>.</a:t>
            </a:r>
            <a:endParaRPr lang="ko-KR" altLang="en-US" spc="0" dirty="0"/>
          </a:p>
          <a:p>
            <a:r>
              <a:rPr lang="ko-KR" altLang="en-US" spc="0" dirty="0" smtClean="0"/>
              <a:t>송환대기실 </a:t>
            </a:r>
            <a:r>
              <a:rPr lang="ko-KR" altLang="en-US" spc="0" dirty="0"/>
              <a:t>관계자들의 </a:t>
            </a:r>
            <a:endParaRPr lang="en-US" altLang="ko-KR" spc="0" dirty="0" smtClean="0"/>
          </a:p>
          <a:p>
            <a:r>
              <a:rPr lang="ko-KR" altLang="en-US" spc="0" dirty="0" smtClean="0"/>
              <a:t>허위 </a:t>
            </a:r>
            <a:r>
              <a:rPr lang="ko-KR" altLang="en-US" spc="0" dirty="0"/>
              <a:t>정보 제공 및 </a:t>
            </a:r>
            <a:r>
              <a:rPr lang="ko-KR" altLang="en-US" spc="0" dirty="0" smtClean="0"/>
              <a:t>협박</a:t>
            </a:r>
            <a:r>
              <a:rPr lang="en-US" altLang="ko-KR" spc="0" dirty="0" smtClean="0"/>
              <a:t>.</a:t>
            </a:r>
          </a:p>
          <a:p>
            <a:r>
              <a:rPr lang="ko-KR" altLang="en-US" spc="0" dirty="0" smtClean="0"/>
              <a:t>부족한 </a:t>
            </a:r>
            <a:r>
              <a:rPr lang="ko-KR" altLang="en-US" spc="0" dirty="0"/>
              <a:t>식사 </a:t>
            </a:r>
            <a:r>
              <a:rPr lang="ko-KR" altLang="en-US" spc="0" dirty="0" smtClean="0"/>
              <a:t>제공</a:t>
            </a:r>
            <a:r>
              <a:rPr lang="en-US" altLang="ko-KR" spc="0" dirty="0" smtClean="0"/>
              <a:t>.</a:t>
            </a:r>
            <a:endParaRPr lang="ko-KR" altLang="en-US" spc="0" dirty="0"/>
          </a:p>
          <a:p>
            <a:r>
              <a:rPr lang="ko-KR" altLang="en-US" spc="0" dirty="0" smtClean="0"/>
              <a:t>열악한 </a:t>
            </a:r>
            <a:r>
              <a:rPr lang="ko-KR" altLang="en-US" spc="0" dirty="0"/>
              <a:t>의료 </a:t>
            </a:r>
            <a:r>
              <a:rPr lang="ko-KR" altLang="en-US" spc="0" dirty="0" err="1" smtClean="0"/>
              <a:t>접근권</a:t>
            </a:r>
            <a:r>
              <a:rPr lang="en-US" altLang="ko-KR" spc="0" dirty="0" smtClean="0"/>
              <a:t>.</a:t>
            </a:r>
            <a:endParaRPr lang="ko-KR" altLang="en-US" spc="0" dirty="0"/>
          </a:p>
          <a:p>
            <a:r>
              <a:rPr lang="ko-KR" altLang="en-US" spc="0" dirty="0" err="1" smtClean="0"/>
              <a:t>면접관과</a:t>
            </a:r>
            <a:r>
              <a:rPr lang="ko-KR" altLang="en-US" spc="0" dirty="0" smtClean="0"/>
              <a:t> </a:t>
            </a:r>
            <a:r>
              <a:rPr lang="ko-KR" altLang="en-US" spc="0" dirty="0" err="1"/>
              <a:t>통역인에</a:t>
            </a:r>
            <a:r>
              <a:rPr lang="ko-KR" altLang="en-US" spc="0" dirty="0"/>
              <a:t> 대한 선택권 </a:t>
            </a:r>
            <a:r>
              <a:rPr lang="ko-KR" altLang="en-US" spc="0" dirty="0" err="1" smtClean="0"/>
              <a:t>미부여</a:t>
            </a:r>
            <a:r>
              <a:rPr lang="en-US" altLang="ko-KR" spc="0" dirty="0" smtClean="0"/>
              <a:t>(</a:t>
            </a:r>
            <a:r>
              <a:rPr lang="ko-KR" altLang="en-US" spc="0" dirty="0" smtClean="0"/>
              <a:t>여성</a:t>
            </a:r>
            <a:r>
              <a:rPr lang="en-US" altLang="ko-KR" spc="0" dirty="0" smtClean="0"/>
              <a:t>&amp;</a:t>
            </a:r>
            <a:r>
              <a:rPr lang="ko-KR" altLang="en-US" spc="0" dirty="0" smtClean="0"/>
              <a:t>아동</a:t>
            </a:r>
            <a:r>
              <a:rPr lang="en-US" altLang="ko-KR" spc="0" dirty="0" smtClean="0"/>
              <a:t>).</a:t>
            </a:r>
            <a:r>
              <a:rPr lang="ko-KR" altLang="en-US" spc="0" dirty="0"/>
              <a:t>	</a:t>
            </a:r>
          </a:p>
          <a:p>
            <a:r>
              <a:rPr lang="ko-KR" altLang="en-US" spc="0" dirty="0" smtClean="0"/>
              <a:t>가족을 </a:t>
            </a:r>
            <a:r>
              <a:rPr lang="ko-KR" altLang="en-US" spc="0" dirty="0"/>
              <a:t>위한 시설의 </a:t>
            </a:r>
            <a:r>
              <a:rPr lang="ko-KR" altLang="en-US" spc="0" dirty="0" smtClean="0"/>
              <a:t>부재</a:t>
            </a:r>
            <a:r>
              <a:rPr lang="en-US" altLang="ko-KR" spc="0" dirty="0" smtClean="0"/>
              <a:t>.</a:t>
            </a:r>
            <a:endParaRPr lang="en-US" altLang="ko-KR" spc="0" dirty="0"/>
          </a:p>
        </p:txBody>
      </p:sp>
      <p:sp>
        <p:nvSpPr>
          <p:cNvPr id="8" name="텍스트 개체 틀 7"/>
          <p:cNvSpPr>
            <a:spLocks noGrp="1"/>
          </p:cNvSpPr>
          <p:nvPr>
            <p:ph type="body" sz="quarter" idx="15"/>
          </p:nvPr>
        </p:nvSpPr>
        <p:spPr>
          <a:xfrm>
            <a:off x="3060684" y="410400"/>
            <a:ext cx="1080000" cy="2880000"/>
          </a:xfrm>
        </p:spPr>
        <p:txBody>
          <a:bodyPr/>
          <a:lstStyle/>
          <a:p>
            <a:r>
              <a:rPr lang="en-US" altLang="ko-KR" spc="0" dirty="0" smtClean="0"/>
              <a:t>1</a:t>
            </a:r>
          </a:p>
          <a:p>
            <a:r>
              <a:rPr lang="en-US" altLang="ko-KR" spc="0" dirty="0" smtClean="0"/>
              <a:t>2</a:t>
            </a:r>
          </a:p>
          <a:p>
            <a:r>
              <a:rPr lang="en-US" altLang="ko-KR" spc="0" dirty="0" smtClean="0"/>
              <a:t>3</a:t>
            </a:r>
          </a:p>
          <a:p>
            <a:endParaRPr lang="en-US" altLang="ko-KR" spc="0" dirty="0" smtClean="0"/>
          </a:p>
          <a:p>
            <a:r>
              <a:rPr lang="en-US" altLang="ko-KR" spc="0" dirty="0" smtClean="0"/>
              <a:t>4</a:t>
            </a:r>
          </a:p>
          <a:p>
            <a:r>
              <a:rPr lang="en-US" altLang="ko-KR" spc="0" dirty="0" smtClean="0"/>
              <a:t>5</a:t>
            </a:r>
          </a:p>
          <a:p>
            <a:r>
              <a:rPr lang="en-US" altLang="ko-KR" spc="0" dirty="0" smtClean="0"/>
              <a:t>6</a:t>
            </a:r>
          </a:p>
          <a:p>
            <a:r>
              <a:rPr lang="en-US" altLang="ko-KR" spc="0" dirty="0"/>
              <a:t>7</a:t>
            </a:r>
            <a:endParaRPr lang="ko-KR" altLang="en-US" spc="0" dirty="0"/>
          </a:p>
        </p:txBody>
      </p:sp>
      <p:sp>
        <p:nvSpPr>
          <p:cNvPr id="9" name="텍스트 개체 틀 8"/>
          <p:cNvSpPr>
            <a:spLocks noGrp="1"/>
          </p:cNvSpPr>
          <p:nvPr>
            <p:ph type="body" sz="quarter" idx="16"/>
          </p:nvPr>
        </p:nvSpPr>
        <p:spPr>
          <a:xfrm rot="16200000">
            <a:off x="7556400" y="3405600"/>
            <a:ext cx="5702400" cy="720000"/>
          </a:xfrm>
        </p:spPr>
        <p:txBody>
          <a:bodyPr/>
          <a:lstStyle/>
          <a:p>
            <a:r>
              <a:rPr lang="en-US" altLang="ko-KR" dirty="0" smtClean="0"/>
              <a:t>asylum at airport</a:t>
            </a:r>
            <a:endParaRPr lang="ko-KR" altLang="en-US" dirty="0"/>
          </a:p>
        </p:txBody>
      </p:sp>
    </p:spTree>
    <p:extLst>
      <p:ext uri="{BB962C8B-B14F-4D97-AF65-F5344CB8AC3E}">
        <p14:creationId xmlns:p14="http://schemas.microsoft.com/office/powerpoint/2010/main" val="2980611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6"/>
          <p:cNvSpPr>
            <a:spLocks noGrp="1"/>
          </p:cNvSpPr>
          <p:nvPr>
            <p:ph type="body" sz="quarter" idx="12"/>
          </p:nvPr>
        </p:nvSpPr>
        <p:spPr>
          <a:xfrm>
            <a:off x="1098000" y="410400"/>
            <a:ext cx="2880000" cy="2520000"/>
          </a:xfrm>
        </p:spPr>
        <p:txBody>
          <a:bodyPr/>
          <a:lstStyle/>
          <a:p>
            <a:r>
              <a:rPr lang="ko-KR" altLang="en-US" spc="0" dirty="0" smtClean="0"/>
              <a:t>열악한</a:t>
            </a:r>
            <a:endParaRPr lang="en-US" altLang="ko-KR" spc="0" dirty="0" smtClean="0"/>
          </a:p>
          <a:p>
            <a:r>
              <a:rPr lang="ko-KR" altLang="en-US" spc="0" dirty="0" smtClean="0"/>
              <a:t>의료</a:t>
            </a:r>
            <a:endParaRPr lang="en-US" altLang="ko-KR" spc="0" dirty="0" smtClean="0"/>
          </a:p>
          <a:p>
            <a:endParaRPr lang="en-US" altLang="ko-KR" spc="0" dirty="0"/>
          </a:p>
          <a:p>
            <a:r>
              <a:rPr lang="ko-KR" altLang="en-US" spc="0" dirty="0" err="1" smtClean="0"/>
              <a:t>접근권</a:t>
            </a:r>
            <a:r>
              <a:rPr lang="en-US" altLang="ko-KR" spc="0" dirty="0" smtClean="0"/>
              <a:t>.</a:t>
            </a:r>
            <a:endParaRPr lang="ko-KR" altLang="en-US" spc="0" dirty="0"/>
          </a:p>
        </p:txBody>
      </p:sp>
      <p:sp>
        <p:nvSpPr>
          <p:cNvPr id="8" name="텍스트 개체 틀 7"/>
          <p:cNvSpPr>
            <a:spLocks noGrp="1"/>
          </p:cNvSpPr>
          <p:nvPr>
            <p:ph type="body" sz="quarter" idx="14"/>
          </p:nvPr>
        </p:nvSpPr>
        <p:spPr>
          <a:xfrm>
            <a:off x="4320000" y="610650"/>
            <a:ext cx="5760000" cy="1294350"/>
          </a:xfrm>
        </p:spPr>
        <p:txBody>
          <a:bodyPr/>
          <a:lstStyle/>
          <a:p>
            <a:r>
              <a:rPr lang="ko-KR" altLang="en-US" spc="0" dirty="0" smtClean="0"/>
              <a:t>약제처방 및 치료 비용의 부담</a:t>
            </a:r>
            <a:endParaRPr lang="en-US" altLang="ko-KR" spc="0" dirty="0" smtClean="0"/>
          </a:p>
        </p:txBody>
      </p:sp>
      <p:sp>
        <p:nvSpPr>
          <p:cNvPr id="6" name="텍스트 개체 틀 5"/>
          <p:cNvSpPr>
            <a:spLocks noGrp="1"/>
          </p:cNvSpPr>
          <p:nvPr>
            <p:ph type="body" sz="quarter" idx="11"/>
          </p:nvPr>
        </p:nvSpPr>
        <p:spPr>
          <a:xfrm>
            <a:off x="136800" y="3690000"/>
            <a:ext cx="1620000" cy="2412000"/>
          </a:xfrm>
        </p:spPr>
        <p:txBody>
          <a:bodyPr/>
          <a:lstStyle/>
          <a:p>
            <a:r>
              <a:rPr lang="en-US" altLang="ko-KR" dirty="0" smtClean="0">
                <a:solidFill>
                  <a:srgbClr val="E1E2E3"/>
                </a:solidFill>
              </a:rPr>
              <a:t>6-1</a:t>
            </a:r>
            <a:endParaRPr lang="ko-KR" altLang="en-US" dirty="0">
              <a:solidFill>
                <a:srgbClr val="E1E2E3"/>
              </a:solidFill>
            </a:endParaRPr>
          </a:p>
        </p:txBody>
      </p:sp>
      <p:sp>
        <p:nvSpPr>
          <p:cNvPr id="2" name="텍스트 개체 틀 1"/>
          <p:cNvSpPr>
            <a:spLocks noGrp="1"/>
          </p:cNvSpPr>
          <p:nvPr>
            <p:ph type="body" sz="quarter" idx="16"/>
          </p:nvPr>
        </p:nvSpPr>
        <p:spPr/>
        <p:txBody>
          <a:bodyPr/>
          <a:lstStyle/>
          <a:p>
            <a:endParaRPr lang="ko-KR" altLang="en-US"/>
          </a:p>
        </p:txBody>
      </p:sp>
      <p:sp>
        <p:nvSpPr>
          <p:cNvPr id="9" name="텍스트 개체 틀 8"/>
          <p:cNvSpPr txBox="1">
            <a:spLocks/>
          </p:cNvSpPr>
          <p:nvPr/>
        </p:nvSpPr>
        <p:spPr>
          <a:xfrm rot="16200000">
            <a:off x="7556400" y="3405600"/>
            <a:ext cx="5702400" cy="720000"/>
          </a:xfrm>
          <a:prstGeom prst="rect">
            <a:avLst/>
          </a:prstGeom>
        </p:spPr>
        <p:txBody>
          <a:bodyPr lIns="0" tIns="0" rIns="0" bIns="0"/>
          <a:lstStyle>
            <a:lvl1pPr marL="0" indent="0" algn="l" defTabSz="1043056" rtl="0" eaLnBrk="1" latinLnBrk="1" hangingPunct="1">
              <a:lnSpc>
                <a:spcPts val="3850"/>
              </a:lnSpc>
              <a:spcBef>
                <a:spcPts val="0"/>
              </a:spcBef>
              <a:buFont typeface="Arial" pitchFamily="34" charset="0"/>
              <a:buNone/>
              <a:defRPr sz="3850" b="0" kern="1200" spc="-150">
                <a:solidFill>
                  <a:srgbClr val="D1D3D4"/>
                </a:solidFill>
                <a:latin typeface="나눔명조" pitchFamily="18" charset="-127"/>
                <a:ea typeface="나눔명조" pitchFamily="18" charset="-127"/>
                <a:cs typeface="+mn-cs"/>
              </a:defRPr>
            </a:lvl1pPr>
            <a:lvl2pPr marL="847483" indent="-325955" algn="l" defTabSz="1043056"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r>
              <a:rPr lang="en-US" altLang="ko-KR" smtClean="0"/>
              <a:t>asylum at airport</a:t>
            </a:r>
            <a:endParaRPr lang="ko-KR" altLang="en-US" dirty="0"/>
          </a:p>
        </p:txBody>
      </p:sp>
      <p:sp>
        <p:nvSpPr>
          <p:cNvPr id="13" name="직사각형 12"/>
          <p:cNvSpPr/>
          <p:nvPr/>
        </p:nvSpPr>
        <p:spPr>
          <a:xfrm>
            <a:off x="4476661" y="1081086"/>
            <a:ext cx="5287407" cy="15287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p:cNvSpPr txBox="1"/>
          <p:nvPr/>
        </p:nvSpPr>
        <p:spPr>
          <a:xfrm>
            <a:off x="4679857" y="1196120"/>
            <a:ext cx="4842514" cy="1600438"/>
          </a:xfrm>
          <a:prstGeom prst="rect">
            <a:avLst/>
          </a:prstGeom>
          <a:noFill/>
        </p:spPr>
        <p:txBody>
          <a:bodyPr wrap="square" rtlCol="0">
            <a:spAutoFit/>
          </a:bodyPr>
          <a:lstStyle/>
          <a:p>
            <a:r>
              <a:rPr lang="en-US" altLang="ko-KR" sz="1400" dirty="0"/>
              <a:t>“</a:t>
            </a:r>
            <a:r>
              <a:rPr lang="ko-KR" altLang="ko-KR" sz="1400" dirty="0"/>
              <a:t>아파서 도움을 요청했을 때 나에게서</a:t>
            </a:r>
            <a:r>
              <a:rPr lang="en-US" altLang="ko-KR" sz="1400" dirty="0"/>
              <a:t> 10</a:t>
            </a:r>
            <a:r>
              <a:rPr lang="ko-KR" altLang="ko-KR" sz="1400" dirty="0"/>
              <a:t>달러를 가져가서 비타민</a:t>
            </a:r>
            <a:r>
              <a:rPr lang="en-US" altLang="ko-KR" sz="1400" dirty="0"/>
              <a:t> C</a:t>
            </a:r>
            <a:r>
              <a:rPr lang="ko-KR" altLang="ko-KR" sz="1400" dirty="0"/>
              <a:t>를 하나 </a:t>
            </a:r>
            <a:r>
              <a:rPr lang="ko-KR" altLang="ko-KR" sz="1400" dirty="0" err="1"/>
              <a:t>사다준</a:t>
            </a:r>
            <a:r>
              <a:rPr lang="ko-KR" altLang="ko-KR" sz="1400" dirty="0"/>
              <a:t> 적이 있어요</a:t>
            </a:r>
            <a:r>
              <a:rPr lang="en-US" altLang="ko-KR" sz="1400" dirty="0" smtClean="0"/>
              <a:t>.”</a:t>
            </a:r>
          </a:p>
          <a:p>
            <a:endParaRPr lang="en-US" altLang="ko-KR" sz="1400" dirty="0" smtClean="0"/>
          </a:p>
          <a:p>
            <a:r>
              <a:rPr lang="en-US" altLang="ko-KR" sz="1400" dirty="0" smtClean="0"/>
              <a:t>“</a:t>
            </a:r>
            <a:r>
              <a:rPr lang="ko-KR" altLang="ko-KR" sz="1400" dirty="0" smtClean="0"/>
              <a:t>의사를 </a:t>
            </a:r>
            <a:r>
              <a:rPr lang="ko-KR" altLang="ko-KR" sz="1400" dirty="0"/>
              <a:t>보려고 했으나 돈이 없어서 보지 못했어요</a:t>
            </a:r>
            <a:r>
              <a:rPr lang="en-US" altLang="ko-KR" sz="1400" dirty="0"/>
              <a:t>. </a:t>
            </a:r>
            <a:r>
              <a:rPr lang="ko-KR" altLang="ko-KR" sz="1400" dirty="0"/>
              <a:t>의사가 너무 비쌌고 난 돈이 없었기에 그냥 치료받기를 포기했어요</a:t>
            </a:r>
            <a:r>
              <a:rPr lang="en-US" altLang="ko-KR" sz="1400" dirty="0"/>
              <a:t>.” </a:t>
            </a:r>
            <a:endParaRPr lang="ko-KR" altLang="ko-KR" sz="1400" dirty="0"/>
          </a:p>
          <a:p>
            <a:endParaRPr lang="ko-KR" altLang="ko-KR" sz="1400" dirty="0"/>
          </a:p>
        </p:txBody>
      </p:sp>
      <p:sp>
        <p:nvSpPr>
          <p:cNvPr id="15" name="텍스트 개체 틀 7"/>
          <p:cNvSpPr>
            <a:spLocks noGrp="1"/>
          </p:cNvSpPr>
          <p:nvPr>
            <p:ph type="body" sz="quarter" idx="14"/>
          </p:nvPr>
        </p:nvSpPr>
        <p:spPr>
          <a:xfrm>
            <a:off x="11469450" y="2696101"/>
            <a:ext cx="5760000" cy="650398"/>
          </a:xfrm>
        </p:spPr>
        <p:txBody>
          <a:bodyPr/>
          <a:lstStyle/>
          <a:p>
            <a:r>
              <a:rPr lang="ko-KR" altLang="en-US" spc="0" dirty="0" smtClean="0"/>
              <a:t>질병의 종류 및 발생 요인</a:t>
            </a:r>
            <a:endParaRPr lang="en-US" altLang="ko-KR" spc="0" dirty="0" smtClean="0"/>
          </a:p>
          <a:p>
            <a:endParaRPr lang="en-US" altLang="ko-KR" spc="0" dirty="0"/>
          </a:p>
          <a:p>
            <a:endParaRPr lang="en-US" altLang="ko-KR" spc="0" dirty="0" smtClean="0"/>
          </a:p>
        </p:txBody>
      </p:sp>
      <p:sp>
        <p:nvSpPr>
          <p:cNvPr id="16" name="텍스트 개체 틀 9"/>
          <p:cNvSpPr txBox="1">
            <a:spLocks/>
          </p:cNvSpPr>
          <p:nvPr/>
        </p:nvSpPr>
        <p:spPr>
          <a:xfrm>
            <a:off x="4514761" y="2698799"/>
            <a:ext cx="5940000" cy="986851"/>
          </a:xfrm>
          <a:prstGeom prst="rect">
            <a:avLst/>
          </a:prstGeom>
        </p:spPr>
        <p:txBody>
          <a:bodyPr lIns="0" tIns="0" rIns="0" bIns="0"/>
          <a:lstStyle>
            <a:lvl1pPr marL="0" indent="0" algn="l" defTabSz="1043056" rtl="0" eaLnBrk="1" latinLnBrk="1" hangingPunct="1">
              <a:lnSpc>
                <a:spcPts val="1600"/>
              </a:lnSpc>
              <a:spcBef>
                <a:spcPts val="0"/>
              </a:spcBef>
              <a:buFont typeface="Arial" pitchFamily="34" charset="0"/>
              <a:buNone/>
              <a:defRPr sz="1200" b="0" kern="1200" spc="-150">
                <a:solidFill>
                  <a:srgbClr val="745EA8"/>
                </a:solidFill>
                <a:latin typeface="나눔고딕" pitchFamily="50" charset="-127"/>
                <a:ea typeface="나눔고딕" pitchFamily="50" charset="-127"/>
                <a:cs typeface="+mn-cs"/>
              </a:defRPr>
            </a:lvl1pPr>
            <a:lvl2pPr marL="847483" indent="-325955" algn="l" defTabSz="1043056"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pPr>
              <a:lnSpc>
                <a:spcPct val="150000"/>
              </a:lnSpc>
            </a:pPr>
            <a:r>
              <a:rPr lang="ko-KR" altLang="en-US" sz="1600" dirty="0" smtClean="0">
                <a:solidFill>
                  <a:schemeClr val="tx1"/>
                </a:solidFill>
              </a:rPr>
              <a:t>도움 요청 시 적절한 약제 처방 부재</a:t>
            </a:r>
            <a:endParaRPr lang="en-US" altLang="ko-KR" sz="1600" dirty="0" smtClean="0">
              <a:solidFill>
                <a:schemeClr val="tx1"/>
              </a:solidFill>
            </a:endParaRPr>
          </a:p>
          <a:p>
            <a:pPr>
              <a:lnSpc>
                <a:spcPct val="150000"/>
              </a:lnSpc>
            </a:pPr>
            <a:r>
              <a:rPr lang="ko-KR" altLang="en-US" sz="1600" dirty="0" smtClean="0">
                <a:solidFill>
                  <a:schemeClr val="tx1"/>
                </a:solidFill>
              </a:rPr>
              <a:t>약 제공 받은 경우 본인 부담</a:t>
            </a:r>
            <a:endParaRPr lang="en-US" altLang="ko-KR" sz="1600" dirty="0" smtClean="0">
              <a:solidFill>
                <a:schemeClr val="tx1"/>
              </a:solidFill>
            </a:endParaRPr>
          </a:p>
          <a:p>
            <a:pPr>
              <a:lnSpc>
                <a:spcPct val="150000"/>
              </a:lnSpc>
            </a:pPr>
            <a:r>
              <a:rPr lang="ko-KR" altLang="en-US" sz="1600" dirty="0" smtClean="0">
                <a:solidFill>
                  <a:schemeClr val="tx1"/>
                </a:solidFill>
              </a:rPr>
              <a:t>비용 부담으로 진료 포</a:t>
            </a:r>
            <a:r>
              <a:rPr lang="ko-KR" altLang="en-US" sz="1600" dirty="0">
                <a:solidFill>
                  <a:schemeClr val="tx1"/>
                </a:solidFill>
              </a:rPr>
              <a:t>기</a:t>
            </a:r>
            <a:endParaRPr lang="en-US" altLang="ko-KR" sz="1600" dirty="0" smtClean="0">
              <a:solidFill>
                <a:schemeClr val="tx1"/>
              </a:solidFill>
            </a:endParaRPr>
          </a:p>
        </p:txBody>
      </p:sp>
      <p:sp>
        <p:nvSpPr>
          <p:cNvPr id="17" name="텍스트 개체 틀 7"/>
          <p:cNvSpPr>
            <a:spLocks noGrp="1"/>
          </p:cNvSpPr>
          <p:nvPr>
            <p:ph type="body" sz="quarter" idx="14"/>
          </p:nvPr>
        </p:nvSpPr>
        <p:spPr>
          <a:xfrm>
            <a:off x="4434300" y="4058700"/>
            <a:ext cx="5760000" cy="1294350"/>
          </a:xfrm>
        </p:spPr>
        <p:txBody>
          <a:bodyPr/>
          <a:lstStyle/>
          <a:p>
            <a:r>
              <a:rPr lang="ko-KR" altLang="en-US" spc="0" dirty="0" smtClean="0"/>
              <a:t>타인의 질환으로 인한 두려움</a:t>
            </a:r>
            <a:endParaRPr lang="en-US" altLang="ko-KR" spc="0" dirty="0" smtClean="0"/>
          </a:p>
        </p:txBody>
      </p:sp>
      <p:sp>
        <p:nvSpPr>
          <p:cNvPr id="18" name="직사각형 17"/>
          <p:cNvSpPr/>
          <p:nvPr/>
        </p:nvSpPr>
        <p:spPr>
          <a:xfrm>
            <a:off x="4514761" y="4510086"/>
            <a:ext cx="5287407" cy="15287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TextBox 18"/>
          <p:cNvSpPr txBox="1"/>
          <p:nvPr/>
        </p:nvSpPr>
        <p:spPr>
          <a:xfrm>
            <a:off x="4717957" y="4625120"/>
            <a:ext cx="4842514" cy="1600438"/>
          </a:xfrm>
          <a:prstGeom prst="rect">
            <a:avLst/>
          </a:prstGeom>
          <a:noFill/>
        </p:spPr>
        <p:txBody>
          <a:bodyPr wrap="square" rtlCol="0">
            <a:spAutoFit/>
          </a:bodyPr>
          <a:lstStyle/>
          <a:p>
            <a:r>
              <a:rPr lang="en-US" altLang="ko-KR" sz="1400" dirty="0"/>
              <a:t>“(</a:t>
            </a:r>
            <a:r>
              <a:rPr lang="ko-KR" altLang="ko-KR" sz="1400" dirty="0"/>
              <a:t>불안했던 경험이 있습니다</a:t>
            </a:r>
            <a:r>
              <a:rPr lang="en-US" altLang="ko-KR" sz="1400" dirty="0"/>
              <a:t>.) </a:t>
            </a:r>
            <a:r>
              <a:rPr lang="ko-KR" altLang="ko-KR" sz="1400" dirty="0"/>
              <a:t>같이 묵었던</a:t>
            </a:r>
            <a:r>
              <a:rPr lang="en-US" altLang="ko-KR" sz="1400" dirty="0"/>
              <a:t> OO(</a:t>
            </a:r>
            <a:r>
              <a:rPr lang="ko-KR" altLang="ko-KR" sz="1400" dirty="0"/>
              <a:t>국적</a:t>
            </a:r>
            <a:r>
              <a:rPr lang="en-US" altLang="ko-KR" sz="1400" dirty="0"/>
              <a:t>) </a:t>
            </a:r>
            <a:r>
              <a:rPr lang="ko-KR" altLang="ko-KR" sz="1400" dirty="0"/>
              <a:t>사람이 자신이</a:t>
            </a:r>
            <a:r>
              <a:rPr lang="en-US" altLang="ko-KR" sz="1400" dirty="0"/>
              <a:t> B-</a:t>
            </a:r>
            <a:r>
              <a:rPr lang="ko-KR" altLang="ko-KR" sz="1400" dirty="0"/>
              <a:t>형 간염 바이러스 감염자라고 저에게만 얘기했기 </a:t>
            </a:r>
            <a:r>
              <a:rPr lang="ko-KR" altLang="ko-KR" sz="1400" dirty="0" err="1"/>
              <a:t>때문이예요</a:t>
            </a:r>
            <a:r>
              <a:rPr lang="en-US" altLang="ko-KR" sz="1400" dirty="0" smtClean="0"/>
              <a:t>.”</a:t>
            </a:r>
          </a:p>
          <a:p>
            <a:endParaRPr lang="en-US" altLang="ko-KR" sz="1400" dirty="0" smtClean="0"/>
          </a:p>
          <a:p>
            <a:r>
              <a:rPr lang="en-US" altLang="ko-KR" sz="1400" dirty="0"/>
              <a:t>“</a:t>
            </a:r>
            <a:r>
              <a:rPr lang="ko-KR" altLang="ko-KR" sz="1400" dirty="0"/>
              <a:t>그 많은 사람들은 서로 누군지도 모르고</a:t>
            </a:r>
            <a:r>
              <a:rPr lang="en-US" altLang="ko-KR" sz="1400" dirty="0"/>
              <a:t>, </a:t>
            </a:r>
            <a:r>
              <a:rPr lang="ko-KR" altLang="ko-KR" sz="1400" dirty="0"/>
              <a:t>뒤엉켜 많은 위험에 노출된 채 있었기 때문에 사실 불안했어요</a:t>
            </a:r>
            <a:r>
              <a:rPr lang="en-US" altLang="ko-KR" sz="1400" dirty="0" smtClean="0"/>
              <a:t>.“</a:t>
            </a:r>
            <a:endParaRPr lang="en-US" altLang="ko-KR" sz="1400" dirty="0"/>
          </a:p>
          <a:p>
            <a:endParaRPr lang="ko-KR" altLang="ko-KR" sz="1400" dirty="0"/>
          </a:p>
        </p:txBody>
      </p:sp>
      <p:sp>
        <p:nvSpPr>
          <p:cNvPr id="20" name="텍스트 개체 틀 9"/>
          <p:cNvSpPr txBox="1">
            <a:spLocks/>
          </p:cNvSpPr>
          <p:nvPr/>
        </p:nvSpPr>
        <p:spPr>
          <a:xfrm>
            <a:off x="4467600" y="6215508"/>
            <a:ext cx="5940000" cy="986851"/>
          </a:xfrm>
          <a:prstGeom prst="rect">
            <a:avLst/>
          </a:prstGeom>
        </p:spPr>
        <p:txBody>
          <a:bodyPr lIns="0" tIns="0" rIns="0" bIns="0"/>
          <a:lstStyle>
            <a:lvl1pPr marL="0" indent="0" algn="l" defTabSz="1043056" rtl="0" eaLnBrk="1" latinLnBrk="1" hangingPunct="1">
              <a:lnSpc>
                <a:spcPts val="1600"/>
              </a:lnSpc>
              <a:spcBef>
                <a:spcPts val="0"/>
              </a:spcBef>
              <a:buFont typeface="Arial" pitchFamily="34" charset="0"/>
              <a:buNone/>
              <a:defRPr sz="1200" b="0" kern="1200" spc="-150">
                <a:solidFill>
                  <a:srgbClr val="745EA8"/>
                </a:solidFill>
                <a:latin typeface="나눔고딕" pitchFamily="50" charset="-127"/>
                <a:ea typeface="나눔고딕" pitchFamily="50" charset="-127"/>
                <a:cs typeface="+mn-cs"/>
              </a:defRPr>
            </a:lvl1pPr>
            <a:lvl2pPr marL="847483" indent="-325955" algn="l" defTabSz="1043056"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pPr>
              <a:lnSpc>
                <a:spcPct val="150000"/>
              </a:lnSpc>
            </a:pPr>
            <a:r>
              <a:rPr lang="ko-KR" altLang="en-US" sz="1600" dirty="0" smtClean="0">
                <a:solidFill>
                  <a:schemeClr val="tx1"/>
                </a:solidFill>
              </a:rPr>
              <a:t>응답자 중 </a:t>
            </a:r>
            <a:r>
              <a:rPr lang="en-US" altLang="ko-KR" sz="1600" dirty="0" smtClean="0">
                <a:solidFill>
                  <a:schemeClr val="tx1"/>
                </a:solidFill>
              </a:rPr>
              <a:t>5</a:t>
            </a:r>
            <a:r>
              <a:rPr lang="ko-KR" altLang="en-US" sz="1600" dirty="0" smtClean="0">
                <a:solidFill>
                  <a:schemeClr val="tx1"/>
                </a:solidFill>
              </a:rPr>
              <a:t>명 불안하다고 답함</a:t>
            </a:r>
            <a:r>
              <a:rPr lang="en-US" altLang="ko-KR" sz="1600" dirty="0" smtClean="0">
                <a:solidFill>
                  <a:schemeClr val="tx1"/>
                </a:solidFill>
              </a:rPr>
              <a:t>. </a:t>
            </a:r>
          </a:p>
          <a:p>
            <a:pPr>
              <a:lnSpc>
                <a:spcPct val="150000"/>
              </a:lnSpc>
            </a:pPr>
            <a:r>
              <a:rPr lang="ko-KR" altLang="en-US" sz="1600" dirty="0" smtClean="0">
                <a:solidFill>
                  <a:schemeClr val="tx1"/>
                </a:solidFill>
              </a:rPr>
              <a:t>대부분 자발적 대처</a:t>
            </a:r>
            <a:endParaRPr lang="en-US" altLang="ko-KR" sz="1600" dirty="0" smtClean="0">
              <a:solidFill>
                <a:schemeClr val="tx1"/>
              </a:solidFill>
            </a:endParaRPr>
          </a:p>
        </p:txBody>
      </p:sp>
    </p:spTree>
    <p:extLst>
      <p:ext uri="{BB962C8B-B14F-4D97-AF65-F5344CB8AC3E}">
        <p14:creationId xmlns:p14="http://schemas.microsoft.com/office/powerpoint/2010/main" val="2039956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descr="p03_경과보고서2.jpg"/>
          <p:cNvPicPr>
            <a:picLocks noChangeAspect="1"/>
          </p:cNvPicPr>
          <p:nvPr/>
        </p:nvPicPr>
        <p:blipFill>
          <a:blip r:embed="rId3" cstate="print"/>
          <a:stretch>
            <a:fillRect/>
          </a:stretch>
        </p:blipFill>
        <p:spPr>
          <a:xfrm>
            <a:off x="1016" y="2223"/>
            <a:ext cx="10692384" cy="7559040"/>
          </a:xfrm>
          <a:prstGeom prst="rect">
            <a:avLst/>
          </a:prstGeom>
        </p:spPr>
      </p:pic>
      <p:sp>
        <p:nvSpPr>
          <p:cNvPr id="8" name="TextBox 9"/>
          <p:cNvSpPr txBox="1"/>
          <p:nvPr/>
        </p:nvSpPr>
        <p:spPr>
          <a:xfrm rot="16200000">
            <a:off x="9410548" y="5895186"/>
            <a:ext cx="2081243" cy="107722"/>
          </a:xfrm>
          <a:prstGeom prst="rect">
            <a:avLst/>
          </a:prstGeom>
          <a:noFill/>
        </p:spPr>
        <p:txBody>
          <a:bodyPr wrap="square" lIns="0" tIns="0" rIns="0" bIns="0" rtlCol="0">
            <a:spAutoFit/>
          </a:bodyPr>
          <a:lstStyle>
            <a:defPPr>
              <a:defRPr lang="ko-KR"/>
            </a:defPPr>
            <a:lvl1pPr marL="0" algn="l" defTabSz="1043056" rtl="0" eaLnBrk="1" latinLnBrk="1" hangingPunct="1">
              <a:defRPr sz="2100" kern="1200">
                <a:solidFill>
                  <a:schemeClr val="tx1"/>
                </a:solidFill>
                <a:latin typeface="+mn-lt"/>
                <a:ea typeface="+mn-ea"/>
                <a:cs typeface="+mn-cs"/>
              </a:defRPr>
            </a:lvl1pPr>
            <a:lvl2pPr marL="521528" algn="l" defTabSz="1043056" rtl="0" eaLnBrk="1" latinLnBrk="1" hangingPunct="1">
              <a:defRPr sz="2100" kern="1200">
                <a:solidFill>
                  <a:schemeClr val="tx1"/>
                </a:solidFill>
                <a:latin typeface="+mn-lt"/>
                <a:ea typeface="+mn-ea"/>
                <a:cs typeface="+mn-cs"/>
              </a:defRPr>
            </a:lvl2pPr>
            <a:lvl3pPr marL="1043056" algn="l" defTabSz="1043056" rtl="0" eaLnBrk="1" latinLnBrk="1" hangingPunct="1">
              <a:defRPr sz="2100" kern="1200">
                <a:solidFill>
                  <a:schemeClr val="tx1"/>
                </a:solidFill>
                <a:latin typeface="+mn-lt"/>
                <a:ea typeface="+mn-ea"/>
                <a:cs typeface="+mn-cs"/>
              </a:defRPr>
            </a:lvl3pPr>
            <a:lvl4pPr marL="1564584" algn="l" defTabSz="1043056" rtl="0" eaLnBrk="1" latinLnBrk="1" hangingPunct="1">
              <a:defRPr sz="2100" kern="1200">
                <a:solidFill>
                  <a:schemeClr val="tx1"/>
                </a:solidFill>
                <a:latin typeface="+mn-lt"/>
                <a:ea typeface="+mn-ea"/>
                <a:cs typeface="+mn-cs"/>
              </a:defRPr>
            </a:lvl4pPr>
            <a:lvl5pPr marL="2086112" algn="l" defTabSz="1043056" rtl="0" eaLnBrk="1" latinLnBrk="1" hangingPunct="1">
              <a:defRPr sz="2100" kern="1200">
                <a:solidFill>
                  <a:schemeClr val="tx1"/>
                </a:solidFill>
                <a:latin typeface="+mn-lt"/>
                <a:ea typeface="+mn-ea"/>
                <a:cs typeface="+mn-cs"/>
              </a:defRPr>
            </a:lvl5pPr>
            <a:lvl6pPr marL="2607640" algn="l" defTabSz="1043056" rtl="0" eaLnBrk="1" latinLnBrk="1" hangingPunct="1">
              <a:defRPr sz="2100" kern="1200">
                <a:solidFill>
                  <a:schemeClr val="tx1"/>
                </a:solidFill>
                <a:latin typeface="+mn-lt"/>
                <a:ea typeface="+mn-ea"/>
                <a:cs typeface="+mn-cs"/>
              </a:defRPr>
            </a:lvl6pPr>
            <a:lvl7pPr marL="3129168" algn="l" defTabSz="1043056" rtl="0" eaLnBrk="1" latinLnBrk="1" hangingPunct="1">
              <a:defRPr sz="2100" kern="1200">
                <a:solidFill>
                  <a:schemeClr val="tx1"/>
                </a:solidFill>
                <a:latin typeface="+mn-lt"/>
                <a:ea typeface="+mn-ea"/>
                <a:cs typeface="+mn-cs"/>
              </a:defRPr>
            </a:lvl7pPr>
            <a:lvl8pPr marL="3650696" algn="l" defTabSz="1043056" rtl="0" eaLnBrk="1" latinLnBrk="1" hangingPunct="1">
              <a:defRPr sz="2100" kern="1200">
                <a:solidFill>
                  <a:schemeClr val="tx1"/>
                </a:solidFill>
                <a:latin typeface="+mn-lt"/>
                <a:ea typeface="+mn-ea"/>
                <a:cs typeface="+mn-cs"/>
              </a:defRPr>
            </a:lvl8pPr>
            <a:lvl9pPr marL="4172224" algn="l" defTabSz="1043056" rtl="0" eaLnBrk="1" latinLnBrk="1" hangingPunct="1">
              <a:defRPr sz="2100" kern="1200">
                <a:solidFill>
                  <a:schemeClr val="tx1"/>
                </a:solidFill>
                <a:latin typeface="+mn-lt"/>
                <a:ea typeface="+mn-ea"/>
                <a:cs typeface="+mn-cs"/>
              </a:defRPr>
            </a:lvl9pPr>
          </a:lstStyle>
          <a:p>
            <a:r>
              <a:rPr lang="ko-KR" altLang="en-US" sz="700" dirty="0" smtClean="0">
                <a:solidFill>
                  <a:schemeClr val="bg1"/>
                </a:solidFill>
                <a:latin typeface="나눔고딕" pitchFamily="50" charset="-127"/>
                <a:ea typeface="나눔고딕" pitchFamily="50" charset="-127"/>
              </a:rPr>
              <a:t>이 문서는 나눔글꼴로 작성되었습니다</a:t>
            </a:r>
            <a:r>
              <a:rPr lang="en-US" altLang="ko-KR" sz="700" dirty="0" smtClean="0">
                <a:solidFill>
                  <a:schemeClr val="bg1"/>
                </a:solidFill>
                <a:latin typeface="나눔고딕" pitchFamily="50" charset="-127"/>
                <a:ea typeface="나눔고딕" pitchFamily="50" charset="-127"/>
              </a:rPr>
              <a:t>. </a:t>
            </a:r>
            <a:r>
              <a:rPr lang="ko-KR" altLang="en-US" sz="700" dirty="0" smtClean="0">
                <a:solidFill>
                  <a:schemeClr val="bg1"/>
                </a:solidFill>
                <a:latin typeface="나눔고딕" pitchFamily="50" charset="-127"/>
                <a:ea typeface="나눔고딕" pitchFamily="50" charset="-127"/>
                <a:hlinkClick r:id="rId4"/>
              </a:rPr>
              <a:t>다운받기</a:t>
            </a:r>
            <a:endParaRPr lang="ko-KR" altLang="en-US" sz="700" dirty="0">
              <a:solidFill>
                <a:schemeClr val="bg1"/>
              </a:solidFill>
              <a:latin typeface="나눔고딕" pitchFamily="50" charset="-127"/>
              <a:ea typeface="나눔고딕" pitchFamily="50" charset="-127"/>
            </a:endParaRPr>
          </a:p>
        </p:txBody>
      </p:sp>
      <p:sp>
        <p:nvSpPr>
          <p:cNvPr id="12" name="텍스트 개체 틀 3"/>
          <p:cNvSpPr>
            <a:spLocks noGrp="1"/>
          </p:cNvSpPr>
          <p:nvPr>
            <p:ph type="body" sz="quarter" idx="12"/>
          </p:nvPr>
        </p:nvSpPr>
        <p:spPr>
          <a:xfrm>
            <a:off x="6038300" y="175317"/>
            <a:ext cx="5760000" cy="3240000"/>
          </a:xfrm>
        </p:spPr>
        <p:txBody>
          <a:bodyPr/>
          <a:lstStyle/>
          <a:p>
            <a:r>
              <a:rPr lang="en-US" altLang="ko-KR"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ko-KR" altLang="en-US"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한국의 공항</a:t>
            </a:r>
            <a:r>
              <a:rPr lang="en-US" altLang="ko-KR"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r>
              <a:rPr lang="ko-KR" altLang="en-US"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그 경계에 갇힌 난민들</a:t>
            </a:r>
            <a:r>
              <a:rPr lang="en-US" altLang="ko-KR"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endParaRPr lang="ko-KR" altLang="en-US" sz="320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텍스트 개체 틀 5"/>
          <p:cNvSpPr>
            <a:spLocks noGrp="1"/>
          </p:cNvSpPr>
          <p:nvPr>
            <p:ph type="body" sz="quarter" idx="17"/>
          </p:nvPr>
        </p:nvSpPr>
        <p:spPr>
          <a:xfrm>
            <a:off x="309299" y="3942012"/>
            <a:ext cx="9463351" cy="2340000"/>
          </a:xfrm>
        </p:spPr>
        <p:txBody>
          <a:bodyPr/>
          <a:lstStyle/>
          <a:p>
            <a:pPr>
              <a:lnSpc>
                <a:spcPct val="100000"/>
              </a:lnSpc>
            </a:pPr>
            <a:r>
              <a:rPr lang="ko-KR" altLang="en-US" sz="4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불회부</a:t>
            </a:r>
            <a:r>
              <a:rPr lang="ko-KR" alt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rPr>
              <a:t> 판정 이후의 열악한 처우</a:t>
            </a:r>
            <a:r>
              <a:rPr lang="en-US" altLang="ko-KR" sz="44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nSpc>
                <a:spcPct val="100000"/>
              </a:lnSpc>
            </a:pPr>
            <a:r>
              <a:rPr lang="ko-KR"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여성과 아동 난민신청자들의 고충</a:t>
            </a:r>
            <a:endParaRPr lang="ko-KR" alt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18" name="직선 연결선 17"/>
          <p:cNvCxnSpPr/>
          <p:nvPr/>
        </p:nvCxnSpPr>
        <p:spPr>
          <a:xfrm rot="5400000">
            <a:off x="-829140" y="3757423"/>
            <a:ext cx="7128000" cy="1588"/>
          </a:xfrm>
          <a:prstGeom prst="line">
            <a:avLst/>
          </a:prstGeom>
          <a:ln w="3175">
            <a:solidFill>
              <a:srgbClr val="FFFFFF">
                <a:alpha val="50196"/>
              </a:srgbClr>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rot="5400000">
            <a:off x="439221" y="3757423"/>
            <a:ext cx="7128000" cy="1588"/>
          </a:xfrm>
          <a:prstGeom prst="line">
            <a:avLst/>
          </a:prstGeom>
          <a:ln w="3175">
            <a:solidFill>
              <a:srgbClr val="FFFFFF">
                <a:alpha val="50196"/>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161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6"/>
          <p:cNvSpPr>
            <a:spLocks noGrp="1"/>
          </p:cNvSpPr>
          <p:nvPr>
            <p:ph type="body" sz="quarter" idx="12"/>
          </p:nvPr>
        </p:nvSpPr>
        <p:spPr>
          <a:xfrm>
            <a:off x="945599" y="410400"/>
            <a:ext cx="3252075" cy="2520000"/>
          </a:xfrm>
        </p:spPr>
        <p:txBody>
          <a:bodyPr/>
          <a:lstStyle/>
          <a:p>
            <a:r>
              <a:rPr lang="ko-KR" altLang="en-US" spc="0" dirty="0" smtClean="0"/>
              <a:t>여성과</a:t>
            </a:r>
            <a:endParaRPr lang="en-US" altLang="ko-KR" spc="0" dirty="0" smtClean="0"/>
          </a:p>
          <a:p>
            <a:r>
              <a:rPr lang="ko-KR" altLang="en-US" spc="0" dirty="0" smtClean="0"/>
              <a:t>아동</a:t>
            </a:r>
            <a:endParaRPr lang="en-US" altLang="ko-KR" spc="0" dirty="0" smtClean="0"/>
          </a:p>
          <a:p>
            <a:endParaRPr lang="en-US" altLang="ko-KR" spc="0" dirty="0"/>
          </a:p>
          <a:p>
            <a:r>
              <a:rPr lang="ko-KR" altLang="en-US" spc="0" dirty="0" smtClean="0"/>
              <a:t>난민신청자의</a:t>
            </a:r>
            <a:endParaRPr lang="en-US" altLang="ko-KR" spc="0" dirty="0" smtClean="0"/>
          </a:p>
          <a:p>
            <a:r>
              <a:rPr lang="ko-KR" altLang="en-US" spc="0" dirty="0" smtClean="0"/>
              <a:t>고충</a:t>
            </a:r>
            <a:r>
              <a:rPr lang="en-US" altLang="ko-KR" spc="0" dirty="0" smtClean="0"/>
              <a:t>.</a:t>
            </a:r>
            <a:endParaRPr lang="ko-KR" altLang="en-US" spc="0" dirty="0"/>
          </a:p>
        </p:txBody>
      </p:sp>
      <p:sp>
        <p:nvSpPr>
          <p:cNvPr id="8" name="텍스트 개체 틀 7"/>
          <p:cNvSpPr>
            <a:spLocks noGrp="1"/>
          </p:cNvSpPr>
          <p:nvPr>
            <p:ph type="body" sz="quarter" idx="14"/>
          </p:nvPr>
        </p:nvSpPr>
        <p:spPr>
          <a:xfrm>
            <a:off x="4320000" y="439200"/>
            <a:ext cx="5760000" cy="4666200"/>
          </a:xfrm>
        </p:spPr>
        <p:txBody>
          <a:bodyPr/>
          <a:lstStyle/>
          <a:p>
            <a:r>
              <a:rPr lang="ko-KR" altLang="en-US" spc="0" dirty="0" err="1" smtClean="0"/>
              <a:t>면접관과</a:t>
            </a:r>
            <a:r>
              <a:rPr lang="ko-KR" altLang="en-US" spc="0" dirty="0" smtClean="0"/>
              <a:t> </a:t>
            </a:r>
            <a:r>
              <a:rPr lang="ko-KR" altLang="en-US" spc="0" dirty="0" err="1" smtClean="0"/>
              <a:t>통역인에</a:t>
            </a:r>
            <a:r>
              <a:rPr lang="ko-KR" altLang="en-US" spc="0" dirty="0" smtClean="0"/>
              <a:t> 대한 선택권 </a:t>
            </a:r>
            <a:r>
              <a:rPr lang="ko-KR" altLang="en-US" spc="0" dirty="0" err="1" smtClean="0"/>
              <a:t>미부여</a:t>
            </a:r>
            <a:endParaRPr lang="en-US" altLang="ko-KR" spc="0" dirty="0" smtClean="0"/>
          </a:p>
          <a:p>
            <a:endParaRPr lang="en-US" altLang="ko-KR" spc="0" dirty="0"/>
          </a:p>
          <a:p>
            <a:endParaRPr lang="en-US" altLang="ko-KR" spc="0" dirty="0" smtClean="0"/>
          </a:p>
          <a:p>
            <a:endParaRPr lang="en-US" altLang="ko-KR" spc="0" dirty="0" smtClean="0"/>
          </a:p>
          <a:p>
            <a:endParaRPr lang="en-US" altLang="ko-KR" spc="0" dirty="0"/>
          </a:p>
          <a:p>
            <a:endParaRPr lang="en-US" altLang="ko-KR" spc="0" dirty="0"/>
          </a:p>
          <a:p>
            <a:endParaRPr lang="en-US" altLang="ko-KR" spc="0" dirty="0" smtClean="0"/>
          </a:p>
          <a:p>
            <a:r>
              <a:rPr lang="ko-KR" altLang="en-US" spc="0" dirty="0" smtClean="0"/>
              <a:t>가족을 위한 시설의 부재</a:t>
            </a:r>
            <a:endParaRPr lang="en-US" altLang="ko-KR" spc="0" dirty="0" smtClean="0"/>
          </a:p>
        </p:txBody>
      </p:sp>
      <p:sp>
        <p:nvSpPr>
          <p:cNvPr id="6" name="텍스트 개체 틀 5"/>
          <p:cNvSpPr>
            <a:spLocks noGrp="1"/>
          </p:cNvSpPr>
          <p:nvPr>
            <p:ph type="body" sz="quarter" idx="11"/>
          </p:nvPr>
        </p:nvSpPr>
        <p:spPr>
          <a:xfrm>
            <a:off x="136800" y="3690000"/>
            <a:ext cx="1620000" cy="2412000"/>
          </a:xfrm>
        </p:spPr>
        <p:txBody>
          <a:bodyPr/>
          <a:lstStyle/>
          <a:p>
            <a:r>
              <a:rPr lang="en-US" altLang="ko-KR" dirty="0" smtClean="0">
                <a:solidFill>
                  <a:srgbClr val="E1E2E3"/>
                </a:solidFill>
              </a:rPr>
              <a:t>7</a:t>
            </a:r>
            <a:endParaRPr lang="ko-KR" altLang="en-US" dirty="0">
              <a:solidFill>
                <a:srgbClr val="E1E2E3"/>
              </a:solidFill>
            </a:endParaRPr>
          </a:p>
        </p:txBody>
      </p:sp>
      <p:sp>
        <p:nvSpPr>
          <p:cNvPr id="2" name="텍스트 개체 틀 1"/>
          <p:cNvSpPr>
            <a:spLocks noGrp="1"/>
          </p:cNvSpPr>
          <p:nvPr>
            <p:ph type="body" sz="quarter" idx="16"/>
          </p:nvPr>
        </p:nvSpPr>
        <p:spPr/>
        <p:txBody>
          <a:bodyPr/>
          <a:lstStyle/>
          <a:p>
            <a:endParaRPr lang="ko-KR" altLang="en-US"/>
          </a:p>
        </p:txBody>
      </p:sp>
      <p:sp>
        <p:nvSpPr>
          <p:cNvPr id="9" name="텍스트 개체 틀 8"/>
          <p:cNvSpPr txBox="1">
            <a:spLocks/>
          </p:cNvSpPr>
          <p:nvPr/>
        </p:nvSpPr>
        <p:spPr>
          <a:xfrm rot="16200000">
            <a:off x="7556400" y="3405600"/>
            <a:ext cx="5702400" cy="720000"/>
          </a:xfrm>
          <a:prstGeom prst="rect">
            <a:avLst/>
          </a:prstGeom>
        </p:spPr>
        <p:txBody>
          <a:bodyPr lIns="0" tIns="0" rIns="0" bIns="0"/>
          <a:lstStyle>
            <a:lvl1pPr marL="0" indent="0" algn="l" defTabSz="1043056" rtl="0" eaLnBrk="1" latinLnBrk="1" hangingPunct="1">
              <a:lnSpc>
                <a:spcPts val="3850"/>
              </a:lnSpc>
              <a:spcBef>
                <a:spcPts val="0"/>
              </a:spcBef>
              <a:buFont typeface="Arial" pitchFamily="34" charset="0"/>
              <a:buNone/>
              <a:defRPr sz="3850" b="0" kern="1200" spc="-150">
                <a:solidFill>
                  <a:srgbClr val="D1D3D4"/>
                </a:solidFill>
                <a:latin typeface="나눔명조" pitchFamily="18" charset="-127"/>
                <a:ea typeface="나눔명조" pitchFamily="18" charset="-127"/>
                <a:cs typeface="+mn-cs"/>
              </a:defRPr>
            </a:lvl1pPr>
            <a:lvl2pPr marL="847483" indent="-325955" algn="l" defTabSz="1043056"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r>
              <a:rPr lang="en-US" altLang="ko-KR" smtClean="0"/>
              <a:t>asylum at airport</a:t>
            </a:r>
            <a:endParaRPr lang="ko-KR" altLang="en-US" dirty="0"/>
          </a:p>
        </p:txBody>
      </p:sp>
      <p:sp>
        <p:nvSpPr>
          <p:cNvPr id="11" name="텍스트 개체 틀 9"/>
          <p:cNvSpPr txBox="1">
            <a:spLocks/>
          </p:cNvSpPr>
          <p:nvPr/>
        </p:nvSpPr>
        <p:spPr>
          <a:xfrm>
            <a:off x="4514761" y="927148"/>
            <a:ext cx="5940000" cy="986851"/>
          </a:xfrm>
          <a:prstGeom prst="rect">
            <a:avLst/>
          </a:prstGeom>
        </p:spPr>
        <p:txBody>
          <a:bodyPr lIns="0" tIns="0" rIns="0" bIns="0"/>
          <a:lstStyle>
            <a:lvl1pPr marL="0" indent="0" algn="l" defTabSz="1043056" rtl="0" eaLnBrk="1" latinLnBrk="1" hangingPunct="1">
              <a:lnSpc>
                <a:spcPts val="1600"/>
              </a:lnSpc>
              <a:spcBef>
                <a:spcPts val="0"/>
              </a:spcBef>
              <a:buFont typeface="Arial" pitchFamily="34" charset="0"/>
              <a:buNone/>
              <a:defRPr sz="1200" b="0" kern="1200" spc="-150">
                <a:solidFill>
                  <a:srgbClr val="745EA8"/>
                </a:solidFill>
                <a:latin typeface="나눔고딕" pitchFamily="50" charset="-127"/>
                <a:ea typeface="나눔고딕" pitchFamily="50" charset="-127"/>
                <a:cs typeface="+mn-cs"/>
              </a:defRPr>
            </a:lvl1pPr>
            <a:lvl2pPr marL="847483" indent="-325955" algn="l" defTabSz="1043056"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pPr>
              <a:lnSpc>
                <a:spcPct val="150000"/>
              </a:lnSpc>
            </a:pPr>
            <a:r>
              <a:rPr lang="ko-KR" altLang="en-US" sz="1600" dirty="0" smtClean="0">
                <a:solidFill>
                  <a:schemeClr val="tx1"/>
                </a:solidFill>
              </a:rPr>
              <a:t>여성 응답자 모두 남성 </a:t>
            </a:r>
            <a:r>
              <a:rPr lang="ko-KR" altLang="en-US" sz="1600" dirty="0" err="1" smtClean="0">
                <a:solidFill>
                  <a:schemeClr val="tx1"/>
                </a:solidFill>
              </a:rPr>
              <a:t>면접관과</a:t>
            </a:r>
            <a:r>
              <a:rPr lang="ko-KR" altLang="en-US" sz="1600" dirty="0" smtClean="0">
                <a:solidFill>
                  <a:schemeClr val="tx1"/>
                </a:solidFill>
              </a:rPr>
              <a:t> 면담 진행 함</a:t>
            </a:r>
            <a:endParaRPr lang="en-US" altLang="ko-KR" sz="1600" dirty="0" smtClean="0">
              <a:solidFill>
                <a:schemeClr val="tx1"/>
              </a:solidFill>
            </a:endParaRPr>
          </a:p>
          <a:p>
            <a:pPr>
              <a:lnSpc>
                <a:spcPct val="150000"/>
              </a:lnSpc>
            </a:pPr>
            <a:r>
              <a:rPr lang="ko-KR" altLang="en-US" sz="1600" dirty="0" smtClean="0">
                <a:solidFill>
                  <a:schemeClr val="tx1"/>
                </a:solidFill>
              </a:rPr>
              <a:t>여성 면접관</a:t>
            </a:r>
            <a:r>
              <a:rPr lang="en-US" altLang="ko-KR" sz="1600" dirty="0" smtClean="0">
                <a:solidFill>
                  <a:schemeClr val="tx1"/>
                </a:solidFill>
              </a:rPr>
              <a:t>/</a:t>
            </a:r>
            <a:r>
              <a:rPr lang="ko-KR" altLang="en-US" sz="1600" dirty="0" smtClean="0">
                <a:solidFill>
                  <a:schemeClr val="tx1"/>
                </a:solidFill>
              </a:rPr>
              <a:t>통역인 으로 변경 요청 시 거절</a:t>
            </a:r>
            <a:endParaRPr lang="en-US" altLang="ko-KR" sz="1600" dirty="0" smtClean="0">
              <a:solidFill>
                <a:schemeClr val="tx1"/>
              </a:solidFill>
            </a:endParaRPr>
          </a:p>
          <a:p>
            <a:pPr>
              <a:lnSpc>
                <a:spcPct val="150000"/>
              </a:lnSpc>
            </a:pPr>
            <a:r>
              <a:rPr lang="ko-KR" altLang="en-US" sz="1600" dirty="0" smtClean="0">
                <a:solidFill>
                  <a:schemeClr val="tx1"/>
                </a:solidFill>
              </a:rPr>
              <a:t>임신과 성적 학대에 대한 이야기 할 때 불편함 느꼈다고 호소</a:t>
            </a:r>
            <a:endParaRPr lang="en-US" altLang="ko-KR" sz="1600" dirty="0" smtClean="0">
              <a:solidFill>
                <a:schemeClr val="tx1"/>
              </a:solidFill>
            </a:endParaRPr>
          </a:p>
        </p:txBody>
      </p:sp>
      <p:sp>
        <p:nvSpPr>
          <p:cNvPr id="12" name="텍스트 개체 틀 9"/>
          <p:cNvSpPr txBox="1">
            <a:spLocks/>
          </p:cNvSpPr>
          <p:nvPr/>
        </p:nvSpPr>
        <p:spPr>
          <a:xfrm>
            <a:off x="4514761" y="3060748"/>
            <a:ext cx="5940000" cy="3930602"/>
          </a:xfrm>
          <a:prstGeom prst="rect">
            <a:avLst/>
          </a:prstGeom>
        </p:spPr>
        <p:txBody>
          <a:bodyPr lIns="0" tIns="0" rIns="0" bIns="0"/>
          <a:lstStyle>
            <a:lvl1pPr marL="0" indent="0" algn="l" defTabSz="1043056" rtl="0" eaLnBrk="1" latinLnBrk="1" hangingPunct="1">
              <a:lnSpc>
                <a:spcPts val="1600"/>
              </a:lnSpc>
              <a:spcBef>
                <a:spcPts val="0"/>
              </a:spcBef>
              <a:buFont typeface="Arial" pitchFamily="34" charset="0"/>
              <a:buNone/>
              <a:defRPr sz="1200" b="0" kern="1200" spc="-150">
                <a:solidFill>
                  <a:srgbClr val="745EA8"/>
                </a:solidFill>
                <a:latin typeface="나눔고딕" pitchFamily="50" charset="-127"/>
                <a:ea typeface="나눔고딕" pitchFamily="50" charset="-127"/>
                <a:cs typeface="+mn-cs"/>
              </a:defRPr>
            </a:lvl1pPr>
            <a:lvl2pPr marL="847483" indent="-325955" algn="l" defTabSz="1043056"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pPr>
              <a:lnSpc>
                <a:spcPct val="150000"/>
              </a:lnSpc>
            </a:pPr>
            <a:r>
              <a:rPr lang="ko-KR" altLang="en-US" sz="1600" dirty="0" smtClean="0">
                <a:solidFill>
                  <a:schemeClr val="tx1"/>
                </a:solidFill>
              </a:rPr>
              <a:t>상주 인원 </a:t>
            </a:r>
            <a:r>
              <a:rPr lang="en-US" altLang="ko-KR" sz="1600" dirty="0" smtClean="0">
                <a:solidFill>
                  <a:schemeClr val="tx1"/>
                </a:solidFill>
              </a:rPr>
              <a:t>2~30</a:t>
            </a:r>
            <a:r>
              <a:rPr lang="ko-KR" altLang="en-US" sz="1600" dirty="0" smtClean="0">
                <a:solidFill>
                  <a:schemeClr val="tx1"/>
                </a:solidFill>
              </a:rPr>
              <a:t>명 </a:t>
            </a:r>
            <a:r>
              <a:rPr lang="en-US" altLang="ko-KR" sz="1600" dirty="0" smtClean="0">
                <a:solidFill>
                  <a:schemeClr val="tx1"/>
                </a:solidFill>
              </a:rPr>
              <a:t>~ 70</a:t>
            </a:r>
            <a:r>
              <a:rPr lang="ko-KR" altLang="en-US" sz="1600" dirty="0" smtClean="0">
                <a:solidFill>
                  <a:schemeClr val="tx1"/>
                </a:solidFill>
              </a:rPr>
              <a:t>명</a:t>
            </a:r>
            <a:endParaRPr lang="en-US" altLang="ko-KR" sz="1600" dirty="0" smtClean="0">
              <a:solidFill>
                <a:schemeClr val="tx1"/>
              </a:solidFill>
            </a:endParaRPr>
          </a:p>
          <a:p>
            <a:pPr>
              <a:lnSpc>
                <a:spcPct val="150000"/>
              </a:lnSpc>
            </a:pPr>
            <a:r>
              <a:rPr lang="ko-KR" altLang="en-US" sz="1600" dirty="0" smtClean="0">
                <a:solidFill>
                  <a:schemeClr val="tx1"/>
                </a:solidFill>
              </a:rPr>
              <a:t>자리가 없어 서 있어야 하는 경우도 있었음</a:t>
            </a:r>
            <a:endParaRPr lang="en-US" altLang="ko-KR" sz="1600" dirty="0" smtClean="0">
              <a:solidFill>
                <a:schemeClr val="tx1"/>
              </a:solidFill>
            </a:endParaRPr>
          </a:p>
          <a:p>
            <a:pPr>
              <a:lnSpc>
                <a:spcPct val="150000"/>
              </a:lnSpc>
            </a:pPr>
            <a:r>
              <a:rPr lang="ko-KR" altLang="en-US" sz="1600" dirty="0" smtClean="0">
                <a:solidFill>
                  <a:schemeClr val="tx1"/>
                </a:solidFill>
              </a:rPr>
              <a:t>다수의 인원으로 샤워시간 동안 샤워 불가능하여 일주일간 씻지 못함</a:t>
            </a:r>
            <a:endParaRPr lang="en-US" altLang="ko-KR" sz="1600" dirty="0" smtClean="0">
              <a:solidFill>
                <a:schemeClr val="tx1"/>
              </a:solidFill>
            </a:endParaRPr>
          </a:p>
          <a:p>
            <a:pPr>
              <a:lnSpc>
                <a:spcPct val="150000"/>
              </a:lnSpc>
            </a:pPr>
            <a:r>
              <a:rPr lang="ko-KR" altLang="en-US" sz="1600" dirty="0" err="1" smtClean="0">
                <a:solidFill>
                  <a:schemeClr val="tx1"/>
                </a:solidFill>
              </a:rPr>
              <a:t>침구류</a:t>
            </a:r>
            <a:r>
              <a:rPr lang="ko-KR" altLang="en-US" sz="1600" dirty="0" smtClean="0">
                <a:solidFill>
                  <a:schemeClr val="tx1"/>
                </a:solidFill>
              </a:rPr>
              <a:t> 부족으로 의자에서 취침</a:t>
            </a:r>
            <a:r>
              <a:rPr lang="en-US" altLang="ko-KR" sz="1600" dirty="0" smtClean="0">
                <a:solidFill>
                  <a:schemeClr val="tx1"/>
                </a:solidFill>
              </a:rPr>
              <a:t>, </a:t>
            </a:r>
            <a:r>
              <a:rPr lang="ko-KR" altLang="en-US" sz="1600" dirty="0" smtClean="0">
                <a:solidFill>
                  <a:schemeClr val="tx1"/>
                </a:solidFill>
              </a:rPr>
              <a:t>싸움이 일어나기도</a:t>
            </a:r>
            <a:r>
              <a:rPr lang="en-US" altLang="ko-KR" sz="1600" dirty="0">
                <a:solidFill>
                  <a:schemeClr val="tx1"/>
                </a:solidFill>
              </a:rPr>
              <a:t> </a:t>
            </a:r>
            <a:r>
              <a:rPr lang="ko-KR" altLang="en-US" sz="1600" dirty="0" smtClean="0">
                <a:solidFill>
                  <a:schemeClr val="tx1"/>
                </a:solidFill>
              </a:rPr>
              <a:t>함</a:t>
            </a:r>
            <a:endParaRPr lang="en-US" altLang="ko-KR" sz="1600" dirty="0" smtClean="0">
              <a:solidFill>
                <a:schemeClr val="tx1"/>
              </a:solidFill>
            </a:endParaRPr>
          </a:p>
          <a:p>
            <a:pPr>
              <a:lnSpc>
                <a:spcPct val="150000"/>
              </a:lnSpc>
            </a:pPr>
            <a:endParaRPr lang="en-US" altLang="ko-KR" sz="1600" dirty="0" smtClean="0">
              <a:solidFill>
                <a:schemeClr val="tx1"/>
              </a:solidFill>
            </a:endParaRPr>
          </a:p>
          <a:p>
            <a:pPr>
              <a:lnSpc>
                <a:spcPct val="150000"/>
              </a:lnSpc>
            </a:pPr>
            <a:endParaRPr lang="en-US" altLang="ko-KR" sz="1600" dirty="0">
              <a:solidFill>
                <a:schemeClr val="tx1"/>
              </a:solidFill>
            </a:endParaRPr>
          </a:p>
          <a:p>
            <a:pPr>
              <a:lnSpc>
                <a:spcPct val="150000"/>
              </a:lnSpc>
            </a:pPr>
            <a:endParaRPr lang="en-US" altLang="ko-KR" sz="1600" dirty="0" smtClean="0">
              <a:solidFill>
                <a:schemeClr val="tx1"/>
              </a:solidFill>
            </a:endParaRPr>
          </a:p>
          <a:p>
            <a:pPr>
              <a:lnSpc>
                <a:spcPct val="150000"/>
              </a:lnSpc>
            </a:pPr>
            <a:r>
              <a:rPr lang="ko-KR" altLang="en-US" sz="1600" dirty="0" err="1" smtClean="0">
                <a:solidFill>
                  <a:schemeClr val="tx1"/>
                </a:solidFill>
              </a:rPr>
              <a:t>히잡</a:t>
            </a:r>
            <a:r>
              <a:rPr lang="ko-KR" altLang="en-US" sz="1600" dirty="0" smtClean="0">
                <a:solidFill>
                  <a:schemeClr val="tx1"/>
                </a:solidFill>
              </a:rPr>
              <a:t> 등의 의상을 갈아 입을 곳이 없음</a:t>
            </a:r>
            <a:endParaRPr lang="en-US" altLang="ko-KR" sz="1600" dirty="0" smtClean="0">
              <a:solidFill>
                <a:schemeClr val="tx1"/>
              </a:solidFill>
            </a:endParaRPr>
          </a:p>
          <a:p>
            <a:pPr>
              <a:lnSpc>
                <a:spcPct val="150000"/>
              </a:lnSpc>
            </a:pPr>
            <a:endParaRPr lang="en-US" altLang="ko-KR" sz="1600" dirty="0">
              <a:solidFill>
                <a:schemeClr val="tx1"/>
              </a:solidFill>
            </a:endParaRPr>
          </a:p>
        </p:txBody>
      </p:sp>
      <p:sp>
        <p:nvSpPr>
          <p:cNvPr id="13" name="직사각형 12"/>
          <p:cNvSpPr/>
          <p:nvPr/>
        </p:nvSpPr>
        <p:spPr>
          <a:xfrm>
            <a:off x="4514761" y="4681537"/>
            <a:ext cx="5287407" cy="709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p:cNvSpPr txBox="1"/>
          <p:nvPr/>
        </p:nvSpPr>
        <p:spPr>
          <a:xfrm>
            <a:off x="4717957" y="4796570"/>
            <a:ext cx="4842514" cy="738664"/>
          </a:xfrm>
          <a:prstGeom prst="rect">
            <a:avLst/>
          </a:prstGeom>
          <a:noFill/>
        </p:spPr>
        <p:txBody>
          <a:bodyPr wrap="square" rtlCol="0">
            <a:spAutoFit/>
          </a:bodyPr>
          <a:lstStyle/>
          <a:p>
            <a:r>
              <a:rPr lang="en-US" altLang="ko-KR" sz="1400" dirty="0"/>
              <a:t>“</a:t>
            </a:r>
            <a:r>
              <a:rPr lang="ko-KR" altLang="ko-KR" sz="1400" dirty="0" err="1"/>
              <a:t>히잡과</a:t>
            </a:r>
            <a:r>
              <a:rPr lang="ko-KR" altLang="ko-KR" sz="1400" dirty="0"/>
              <a:t> 옷을 갈아입을 수 없었어요</a:t>
            </a:r>
            <a:r>
              <a:rPr lang="en-US" altLang="ko-KR" sz="1400" dirty="0"/>
              <a:t>. </a:t>
            </a:r>
            <a:r>
              <a:rPr lang="ko-KR" altLang="ko-KR" sz="1400" dirty="0"/>
              <a:t>일주일간 샤워도 하지 못했어요</a:t>
            </a:r>
            <a:r>
              <a:rPr lang="en-US" altLang="ko-KR" sz="1400" dirty="0"/>
              <a:t>.”</a:t>
            </a:r>
            <a:endParaRPr lang="ko-KR" altLang="ko-KR" sz="1400" dirty="0"/>
          </a:p>
          <a:p>
            <a:r>
              <a:rPr lang="en-US" altLang="ko-KR" sz="1400" dirty="0"/>
              <a:t> </a:t>
            </a:r>
            <a:endParaRPr lang="ko-KR" altLang="ko-KR" sz="1400" dirty="0"/>
          </a:p>
        </p:txBody>
      </p:sp>
    </p:spTree>
    <p:extLst>
      <p:ext uri="{BB962C8B-B14F-4D97-AF65-F5344CB8AC3E}">
        <p14:creationId xmlns:p14="http://schemas.microsoft.com/office/powerpoint/2010/main" val="403968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6"/>
          <p:cNvSpPr>
            <a:spLocks noGrp="1"/>
          </p:cNvSpPr>
          <p:nvPr>
            <p:ph type="body" sz="quarter" idx="12"/>
          </p:nvPr>
        </p:nvSpPr>
        <p:spPr>
          <a:xfrm>
            <a:off x="945599" y="410400"/>
            <a:ext cx="3252075" cy="2520000"/>
          </a:xfrm>
        </p:spPr>
        <p:txBody>
          <a:bodyPr/>
          <a:lstStyle/>
          <a:p>
            <a:r>
              <a:rPr lang="ko-KR" altLang="en-US" spc="0" dirty="0" smtClean="0"/>
              <a:t>여성과</a:t>
            </a:r>
            <a:endParaRPr lang="en-US" altLang="ko-KR" spc="0" dirty="0" smtClean="0"/>
          </a:p>
          <a:p>
            <a:r>
              <a:rPr lang="ko-KR" altLang="en-US" spc="0" dirty="0" smtClean="0"/>
              <a:t>아동</a:t>
            </a:r>
            <a:endParaRPr lang="en-US" altLang="ko-KR" spc="0" dirty="0" smtClean="0"/>
          </a:p>
          <a:p>
            <a:endParaRPr lang="en-US" altLang="ko-KR" spc="0" dirty="0"/>
          </a:p>
          <a:p>
            <a:r>
              <a:rPr lang="ko-KR" altLang="en-US" spc="0" dirty="0" smtClean="0"/>
              <a:t>난민신청자의</a:t>
            </a:r>
            <a:endParaRPr lang="en-US" altLang="ko-KR" spc="0" dirty="0" smtClean="0"/>
          </a:p>
          <a:p>
            <a:r>
              <a:rPr lang="ko-KR" altLang="en-US" spc="0" dirty="0" smtClean="0"/>
              <a:t>고충</a:t>
            </a:r>
            <a:r>
              <a:rPr lang="en-US" altLang="ko-KR" spc="0" dirty="0" smtClean="0"/>
              <a:t>.</a:t>
            </a:r>
            <a:endParaRPr lang="ko-KR" altLang="en-US" spc="0" dirty="0"/>
          </a:p>
        </p:txBody>
      </p:sp>
      <p:sp>
        <p:nvSpPr>
          <p:cNvPr id="8" name="텍스트 개체 틀 7"/>
          <p:cNvSpPr>
            <a:spLocks noGrp="1"/>
          </p:cNvSpPr>
          <p:nvPr>
            <p:ph type="body" sz="quarter" idx="14"/>
          </p:nvPr>
        </p:nvSpPr>
        <p:spPr>
          <a:xfrm>
            <a:off x="4320000" y="439200"/>
            <a:ext cx="5760000" cy="4666200"/>
          </a:xfrm>
        </p:spPr>
        <p:txBody>
          <a:bodyPr/>
          <a:lstStyle/>
          <a:p>
            <a:r>
              <a:rPr lang="ko-KR" altLang="en-US" spc="0" dirty="0" smtClean="0"/>
              <a:t>산모에 대한 배려 부재</a:t>
            </a:r>
            <a:endParaRPr lang="en-US" altLang="ko-KR" spc="0" dirty="0" smtClean="0"/>
          </a:p>
        </p:txBody>
      </p:sp>
      <p:sp>
        <p:nvSpPr>
          <p:cNvPr id="6" name="텍스트 개체 틀 5"/>
          <p:cNvSpPr>
            <a:spLocks noGrp="1"/>
          </p:cNvSpPr>
          <p:nvPr>
            <p:ph type="body" sz="quarter" idx="11"/>
          </p:nvPr>
        </p:nvSpPr>
        <p:spPr>
          <a:xfrm>
            <a:off x="136800" y="3690000"/>
            <a:ext cx="1620000" cy="2412000"/>
          </a:xfrm>
        </p:spPr>
        <p:txBody>
          <a:bodyPr/>
          <a:lstStyle/>
          <a:p>
            <a:r>
              <a:rPr lang="en-US" altLang="ko-KR" dirty="0" smtClean="0">
                <a:solidFill>
                  <a:srgbClr val="E1E2E3"/>
                </a:solidFill>
              </a:rPr>
              <a:t>7-1</a:t>
            </a:r>
            <a:endParaRPr lang="ko-KR" altLang="en-US" dirty="0">
              <a:solidFill>
                <a:srgbClr val="E1E2E3"/>
              </a:solidFill>
            </a:endParaRPr>
          </a:p>
        </p:txBody>
      </p:sp>
      <p:sp>
        <p:nvSpPr>
          <p:cNvPr id="2" name="텍스트 개체 틀 1"/>
          <p:cNvSpPr>
            <a:spLocks noGrp="1"/>
          </p:cNvSpPr>
          <p:nvPr>
            <p:ph type="body" sz="quarter" idx="16"/>
          </p:nvPr>
        </p:nvSpPr>
        <p:spPr/>
        <p:txBody>
          <a:bodyPr/>
          <a:lstStyle/>
          <a:p>
            <a:endParaRPr lang="ko-KR" altLang="en-US"/>
          </a:p>
        </p:txBody>
      </p:sp>
      <p:sp>
        <p:nvSpPr>
          <p:cNvPr id="9" name="텍스트 개체 틀 8"/>
          <p:cNvSpPr txBox="1">
            <a:spLocks/>
          </p:cNvSpPr>
          <p:nvPr/>
        </p:nvSpPr>
        <p:spPr>
          <a:xfrm rot="16200000">
            <a:off x="7556400" y="3405600"/>
            <a:ext cx="5702400" cy="720000"/>
          </a:xfrm>
          <a:prstGeom prst="rect">
            <a:avLst/>
          </a:prstGeom>
        </p:spPr>
        <p:txBody>
          <a:bodyPr lIns="0" tIns="0" rIns="0" bIns="0"/>
          <a:lstStyle>
            <a:lvl1pPr marL="0" indent="0" algn="l" defTabSz="1043056" rtl="0" eaLnBrk="1" latinLnBrk="1" hangingPunct="1">
              <a:lnSpc>
                <a:spcPts val="3850"/>
              </a:lnSpc>
              <a:spcBef>
                <a:spcPts val="0"/>
              </a:spcBef>
              <a:buFont typeface="Arial" pitchFamily="34" charset="0"/>
              <a:buNone/>
              <a:defRPr sz="3850" b="0" kern="1200" spc="-150">
                <a:solidFill>
                  <a:srgbClr val="D1D3D4"/>
                </a:solidFill>
                <a:latin typeface="나눔명조" pitchFamily="18" charset="-127"/>
                <a:ea typeface="나눔명조" pitchFamily="18" charset="-127"/>
                <a:cs typeface="+mn-cs"/>
              </a:defRPr>
            </a:lvl1pPr>
            <a:lvl2pPr marL="847483" indent="-325955" algn="l" defTabSz="1043056"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r>
              <a:rPr lang="en-US" altLang="ko-KR" smtClean="0"/>
              <a:t>asylum at airport</a:t>
            </a:r>
            <a:endParaRPr lang="ko-KR" altLang="en-US" dirty="0"/>
          </a:p>
        </p:txBody>
      </p:sp>
      <p:sp>
        <p:nvSpPr>
          <p:cNvPr id="12" name="텍스트 개체 틀 9"/>
          <p:cNvSpPr txBox="1">
            <a:spLocks/>
          </p:cNvSpPr>
          <p:nvPr/>
        </p:nvSpPr>
        <p:spPr>
          <a:xfrm>
            <a:off x="4514761" y="3295798"/>
            <a:ext cx="5940000" cy="3930602"/>
          </a:xfrm>
          <a:prstGeom prst="rect">
            <a:avLst/>
          </a:prstGeom>
        </p:spPr>
        <p:txBody>
          <a:bodyPr lIns="0" tIns="0" rIns="0" bIns="0"/>
          <a:lstStyle>
            <a:lvl1pPr marL="0" indent="0" algn="l" defTabSz="1043056" rtl="0" eaLnBrk="1" latinLnBrk="1" hangingPunct="1">
              <a:lnSpc>
                <a:spcPts val="1600"/>
              </a:lnSpc>
              <a:spcBef>
                <a:spcPts val="0"/>
              </a:spcBef>
              <a:buFont typeface="Arial" pitchFamily="34" charset="0"/>
              <a:buNone/>
              <a:defRPr sz="1200" b="0" kern="1200" spc="-150">
                <a:solidFill>
                  <a:srgbClr val="745EA8"/>
                </a:solidFill>
                <a:latin typeface="나눔고딕" pitchFamily="50" charset="-127"/>
                <a:ea typeface="나눔고딕" pitchFamily="50" charset="-127"/>
                <a:cs typeface="+mn-cs"/>
              </a:defRPr>
            </a:lvl1pPr>
            <a:lvl2pPr marL="847483" indent="-325955" algn="l" defTabSz="1043056"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pPr>
              <a:lnSpc>
                <a:spcPct val="150000"/>
              </a:lnSpc>
            </a:pPr>
            <a:r>
              <a:rPr lang="ko-KR" altLang="en-US" sz="1600" dirty="0" smtClean="0">
                <a:solidFill>
                  <a:schemeClr val="tx1"/>
                </a:solidFill>
              </a:rPr>
              <a:t>흡연 공간이 샤워실 뿐 환기가 잘 되지 않음</a:t>
            </a:r>
            <a:endParaRPr lang="en-US" altLang="ko-KR" sz="1600" dirty="0" smtClean="0">
              <a:solidFill>
                <a:schemeClr val="tx1"/>
              </a:solidFill>
            </a:endParaRPr>
          </a:p>
          <a:p>
            <a:pPr>
              <a:lnSpc>
                <a:spcPct val="150000"/>
              </a:lnSpc>
            </a:pPr>
            <a:r>
              <a:rPr lang="en-US" altLang="ko-KR" sz="1600" dirty="0" smtClean="0">
                <a:solidFill>
                  <a:schemeClr val="tx1"/>
                </a:solidFill>
              </a:rPr>
              <a:t> </a:t>
            </a:r>
            <a:r>
              <a:rPr lang="ko-KR" altLang="en-US" sz="1600" dirty="0" smtClean="0">
                <a:solidFill>
                  <a:schemeClr val="tx1"/>
                </a:solidFill>
              </a:rPr>
              <a:t>외부 출입 불가능한 공간에서 장시간 에어컨 </a:t>
            </a:r>
            <a:r>
              <a:rPr lang="en-US" altLang="ko-KR" sz="1600" dirty="0" smtClean="0">
                <a:solidFill>
                  <a:schemeClr val="tx1"/>
                </a:solidFill>
              </a:rPr>
              <a:t>, </a:t>
            </a:r>
            <a:r>
              <a:rPr lang="ko-KR" altLang="en-US" sz="1600" dirty="0" smtClean="0">
                <a:solidFill>
                  <a:schemeClr val="tx1"/>
                </a:solidFill>
              </a:rPr>
              <a:t>건조한 상태 노출</a:t>
            </a:r>
            <a:endParaRPr lang="en-US" altLang="ko-KR" sz="1600" dirty="0" smtClean="0">
              <a:solidFill>
                <a:schemeClr val="tx1"/>
              </a:solidFill>
            </a:endParaRPr>
          </a:p>
          <a:p>
            <a:pPr>
              <a:lnSpc>
                <a:spcPct val="150000"/>
              </a:lnSpc>
            </a:pPr>
            <a:r>
              <a:rPr lang="ko-KR" altLang="en-US" sz="1600" dirty="0" smtClean="0">
                <a:solidFill>
                  <a:schemeClr val="tx1"/>
                </a:solidFill>
              </a:rPr>
              <a:t>산모에게 영향을 미침</a:t>
            </a:r>
            <a:endParaRPr lang="en-US" altLang="ko-KR" sz="1600" dirty="0" smtClean="0">
              <a:solidFill>
                <a:schemeClr val="tx1"/>
              </a:solidFill>
            </a:endParaRPr>
          </a:p>
          <a:p>
            <a:pPr>
              <a:lnSpc>
                <a:spcPct val="150000"/>
              </a:lnSpc>
            </a:pPr>
            <a:endParaRPr lang="en-US" altLang="ko-KR" sz="1600" dirty="0">
              <a:solidFill>
                <a:schemeClr val="tx1"/>
              </a:solidFill>
            </a:endParaRPr>
          </a:p>
          <a:p>
            <a:pPr>
              <a:lnSpc>
                <a:spcPct val="150000"/>
              </a:lnSpc>
            </a:pPr>
            <a:endParaRPr lang="en-US" altLang="ko-KR" sz="1600" dirty="0" smtClean="0">
              <a:solidFill>
                <a:schemeClr val="tx1"/>
              </a:solidFill>
            </a:endParaRPr>
          </a:p>
          <a:p>
            <a:pPr>
              <a:lnSpc>
                <a:spcPct val="150000"/>
              </a:lnSpc>
            </a:pPr>
            <a:endParaRPr lang="en-US" altLang="ko-KR" sz="1600" dirty="0">
              <a:solidFill>
                <a:schemeClr val="tx1"/>
              </a:solidFill>
            </a:endParaRPr>
          </a:p>
          <a:p>
            <a:pPr>
              <a:lnSpc>
                <a:spcPct val="150000"/>
              </a:lnSpc>
            </a:pPr>
            <a:endParaRPr lang="en-US" altLang="ko-KR" sz="1600" dirty="0" smtClean="0">
              <a:solidFill>
                <a:schemeClr val="tx1"/>
              </a:solidFill>
            </a:endParaRPr>
          </a:p>
          <a:p>
            <a:pPr>
              <a:lnSpc>
                <a:spcPct val="150000"/>
              </a:lnSpc>
            </a:pPr>
            <a:endParaRPr lang="en-US" altLang="ko-KR" sz="1600" dirty="0" smtClean="0">
              <a:solidFill>
                <a:schemeClr val="tx1"/>
              </a:solidFill>
            </a:endParaRPr>
          </a:p>
          <a:p>
            <a:pPr>
              <a:lnSpc>
                <a:spcPct val="150000"/>
              </a:lnSpc>
            </a:pPr>
            <a:r>
              <a:rPr lang="ko-KR" altLang="en-US" sz="1600" dirty="0" smtClean="0">
                <a:solidFill>
                  <a:schemeClr val="tx1"/>
                </a:solidFill>
              </a:rPr>
              <a:t>송환 회유 과정에서 임산부에게 자행된 모욕적 언사</a:t>
            </a:r>
            <a:r>
              <a:rPr lang="en-US" altLang="ko-KR" sz="1600" dirty="0">
                <a:solidFill>
                  <a:schemeClr val="tx1"/>
                </a:solidFill>
              </a:rPr>
              <a:t> </a:t>
            </a:r>
            <a:r>
              <a:rPr lang="ko-KR" altLang="en-US" sz="1600" dirty="0" smtClean="0">
                <a:solidFill>
                  <a:schemeClr val="tx1"/>
                </a:solidFill>
              </a:rPr>
              <a:t>및 폭력</a:t>
            </a:r>
            <a:endParaRPr lang="en-US" altLang="ko-KR" sz="1600" dirty="0">
              <a:solidFill>
                <a:schemeClr val="tx1"/>
              </a:solidFill>
            </a:endParaRPr>
          </a:p>
        </p:txBody>
      </p:sp>
      <p:sp>
        <p:nvSpPr>
          <p:cNvPr id="13" name="직사각형 12"/>
          <p:cNvSpPr/>
          <p:nvPr/>
        </p:nvSpPr>
        <p:spPr>
          <a:xfrm>
            <a:off x="4514761" y="910369"/>
            <a:ext cx="5287407" cy="21463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p:cNvSpPr txBox="1"/>
          <p:nvPr/>
        </p:nvSpPr>
        <p:spPr>
          <a:xfrm>
            <a:off x="4717957" y="1082553"/>
            <a:ext cx="4842514" cy="2031325"/>
          </a:xfrm>
          <a:prstGeom prst="rect">
            <a:avLst/>
          </a:prstGeom>
          <a:noFill/>
        </p:spPr>
        <p:txBody>
          <a:bodyPr wrap="square" rtlCol="0">
            <a:spAutoFit/>
          </a:bodyPr>
          <a:lstStyle/>
          <a:p>
            <a:r>
              <a:rPr lang="en-US" altLang="ko-KR" sz="1400" dirty="0"/>
              <a:t>“</a:t>
            </a:r>
            <a:r>
              <a:rPr lang="ko-KR" altLang="ko-KR" sz="1400" dirty="0"/>
              <a:t>목욕실은 연기로 가득 차 있었고 목욕을 하려면 다른 사람들이 끝날 때까지 기다려야 했어요</a:t>
            </a:r>
            <a:r>
              <a:rPr lang="en-US" altLang="ko-KR" sz="1400" dirty="0"/>
              <a:t>. </a:t>
            </a:r>
            <a:r>
              <a:rPr lang="ko-KR" altLang="ko-KR" sz="1400" dirty="0"/>
              <a:t>목욕할 때에도 직원들이 와서 담배를 피고</a:t>
            </a:r>
            <a:r>
              <a:rPr lang="en-US" altLang="ko-KR" sz="1400" dirty="0"/>
              <a:t>, </a:t>
            </a:r>
            <a:r>
              <a:rPr lang="ko-KR" altLang="ko-KR" sz="1400" dirty="0"/>
              <a:t>우리를 봐도 멈추지 않았어요</a:t>
            </a:r>
            <a:r>
              <a:rPr lang="en-US" altLang="ko-KR" sz="1400" dirty="0" smtClean="0"/>
              <a:t>.”</a:t>
            </a:r>
          </a:p>
          <a:p>
            <a:endParaRPr lang="en-US" altLang="ko-KR" sz="1400" dirty="0"/>
          </a:p>
          <a:p>
            <a:endParaRPr lang="ko-KR" altLang="ko-KR" sz="1400" dirty="0"/>
          </a:p>
          <a:p>
            <a:r>
              <a:rPr lang="en-US" altLang="ko-KR" sz="1400" dirty="0"/>
              <a:t>“</a:t>
            </a:r>
            <a:r>
              <a:rPr lang="ko-KR" altLang="ko-KR" sz="1400" dirty="0"/>
              <a:t>하루 종일 갇혀 지내야 했고 에어컨 때문에 매우 건조한 상태에서 신선한 공기를 마시지 못한 채 지내야 해서</a:t>
            </a:r>
            <a:r>
              <a:rPr lang="en-US" altLang="ko-KR" sz="1400" dirty="0"/>
              <a:t> (</a:t>
            </a:r>
            <a:r>
              <a:rPr lang="ko-KR" altLang="ko-KR" sz="1400" dirty="0"/>
              <a:t>아내가</a:t>
            </a:r>
            <a:r>
              <a:rPr lang="en-US" altLang="ko-KR" sz="1400" dirty="0"/>
              <a:t>) </a:t>
            </a:r>
            <a:r>
              <a:rPr lang="ko-KR" altLang="ko-KR" sz="1400" dirty="0"/>
              <a:t>힘들어했어요</a:t>
            </a:r>
            <a:r>
              <a:rPr lang="en-US" altLang="ko-KR" sz="1400" dirty="0"/>
              <a:t>. (</a:t>
            </a:r>
            <a:r>
              <a:rPr lang="ko-KR" altLang="ko-KR" sz="1400" dirty="0"/>
              <a:t>아내는</a:t>
            </a:r>
            <a:r>
              <a:rPr lang="en-US" altLang="ko-KR" sz="1400" dirty="0"/>
              <a:t>) </a:t>
            </a:r>
            <a:r>
              <a:rPr lang="ko-KR" altLang="ko-KR" sz="1400" dirty="0"/>
              <a:t>당시 임신한 상태였어요</a:t>
            </a:r>
            <a:r>
              <a:rPr lang="en-US" altLang="ko-KR" sz="1400" dirty="0"/>
              <a:t>.”</a:t>
            </a:r>
            <a:endParaRPr lang="ko-KR" altLang="ko-KR" sz="1400" dirty="0"/>
          </a:p>
          <a:p>
            <a:endParaRPr lang="ko-KR" altLang="ko-KR" sz="1400" dirty="0"/>
          </a:p>
        </p:txBody>
      </p:sp>
      <p:sp>
        <p:nvSpPr>
          <p:cNvPr id="15" name="직사각형 14"/>
          <p:cNvSpPr/>
          <p:nvPr/>
        </p:nvSpPr>
        <p:spPr>
          <a:xfrm>
            <a:off x="4552861" y="4606069"/>
            <a:ext cx="5287407" cy="13417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4756057" y="4702053"/>
            <a:ext cx="4842514" cy="1169551"/>
          </a:xfrm>
          <a:prstGeom prst="rect">
            <a:avLst/>
          </a:prstGeom>
          <a:noFill/>
        </p:spPr>
        <p:txBody>
          <a:bodyPr wrap="square" rtlCol="0">
            <a:spAutoFit/>
          </a:bodyPr>
          <a:lstStyle/>
          <a:p>
            <a:r>
              <a:rPr lang="en-US" altLang="ko-KR" sz="1400" dirty="0"/>
              <a:t>“</a:t>
            </a:r>
            <a:r>
              <a:rPr lang="ko-KR" altLang="ko-KR" sz="1400" dirty="0"/>
              <a:t>아내에게</a:t>
            </a:r>
            <a:r>
              <a:rPr lang="en-US" altLang="ko-KR" sz="1400" dirty="0"/>
              <a:t> ‘</a:t>
            </a:r>
            <a:r>
              <a:rPr lang="ko-KR" altLang="ko-KR" sz="1400" dirty="0"/>
              <a:t>당신이 저 남자랑 함께 가지 않으면 당신은 이혼을 하거나 저 남자와 헤어지게 될 것이다</a:t>
            </a:r>
            <a:r>
              <a:rPr lang="en-US" altLang="ko-KR" sz="1400" dirty="0"/>
              <a:t>. </a:t>
            </a:r>
            <a:r>
              <a:rPr lang="ko-KR" altLang="ko-KR" sz="1400" dirty="0"/>
              <a:t>왜냐하면 우리는 그를 반드시 돌려보낼 것이기 때문이다</a:t>
            </a:r>
            <a:r>
              <a:rPr lang="en-US" altLang="ko-KR" sz="1400" dirty="0"/>
              <a:t>’</a:t>
            </a:r>
            <a:r>
              <a:rPr lang="ko-KR" altLang="ko-KR" sz="1400" dirty="0"/>
              <a:t>고 협박을 하였고</a:t>
            </a:r>
            <a:r>
              <a:rPr lang="en-US" altLang="ko-KR" sz="1400" dirty="0"/>
              <a:t>, </a:t>
            </a:r>
            <a:r>
              <a:rPr lang="ko-KR" altLang="ko-KR" sz="1400" dirty="0"/>
              <a:t>임신</a:t>
            </a:r>
            <a:r>
              <a:rPr lang="en-US" altLang="ko-KR" sz="1400" dirty="0"/>
              <a:t> 6</a:t>
            </a:r>
            <a:r>
              <a:rPr lang="ko-KR" altLang="ko-KR" sz="1400" dirty="0"/>
              <a:t>개월 상태였던 아내가 앉아있던 매트리스를 끌어 당겼어요</a:t>
            </a:r>
            <a:r>
              <a:rPr lang="en-US" altLang="ko-KR" sz="1400" dirty="0"/>
              <a:t>. </a:t>
            </a:r>
            <a:r>
              <a:rPr lang="en-US" altLang="ko-KR" sz="1400" dirty="0" smtClean="0"/>
              <a:t>“</a:t>
            </a:r>
            <a:endParaRPr lang="ko-KR" altLang="ko-KR" sz="1400" dirty="0"/>
          </a:p>
        </p:txBody>
      </p:sp>
    </p:spTree>
    <p:extLst>
      <p:ext uri="{BB962C8B-B14F-4D97-AF65-F5344CB8AC3E}">
        <p14:creationId xmlns:p14="http://schemas.microsoft.com/office/powerpoint/2010/main" val="570589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descr="p03_경과보고서2.jpg"/>
          <p:cNvPicPr>
            <a:picLocks noChangeAspect="1"/>
          </p:cNvPicPr>
          <p:nvPr/>
        </p:nvPicPr>
        <p:blipFill>
          <a:blip r:embed="rId3" cstate="print"/>
          <a:stretch>
            <a:fillRect/>
          </a:stretch>
        </p:blipFill>
        <p:spPr>
          <a:xfrm>
            <a:off x="508" y="1111"/>
            <a:ext cx="10692384" cy="7559040"/>
          </a:xfrm>
          <a:prstGeom prst="rect">
            <a:avLst/>
          </a:prstGeom>
        </p:spPr>
      </p:pic>
      <p:sp>
        <p:nvSpPr>
          <p:cNvPr id="8" name="TextBox 9"/>
          <p:cNvSpPr txBox="1"/>
          <p:nvPr/>
        </p:nvSpPr>
        <p:spPr>
          <a:xfrm rot="16200000">
            <a:off x="9410548" y="5895186"/>
            <a:ext cx="2081243" cy="107722"/>
          </a:xfrm>
          <a:prstGeom prst="rect">
            <a:avLst/>
          </a:prstGeom>
          <a:noFill/>
        </p:spPr>
        <p:txBody>
          <a:bodyPr wrap="square" lIns="0" tIns="0" rIns="0" bIns="0" rtlCol="0">
            <a:spAutoFit/>
          </a:bodyPr>
          <a:lstStyle>
            <a:defPPr>
              <a:defRPr lang="ko-KR"/>
            </a:defPPr>
            <a:lvl1pPr marL="0" algn="l" defTabSz="1043056" rtl="0" eaLnBrk="1" latinLnBrk="1" hangingPunct="1">
              <a:defRPr sz="2100" kern="1200">
                <a:solidFill>
                  <a:schemeClr val="tx1"/>
                </a:solidFill>
                <a:latin typeface="+mn-lt"/>
                <a:ea typeface="+mn-ea"/>
                <a:cs typeface="+mn-cs"/>
              </a:defRPr>
            </a:lvl1pPr>
            <a:lvl2pPr marL="521528" algn="l" defTabSz="1043056" rtl="0" eaLnBrk="1" latinLnBrk="1" hangingPunct="1">
              <a:defRPr sz="2100" kern="1200">
                <a:solidFill>
                  <a:schemeClr val="tx1"/>
                </a:solidFill>
                <a:latin typeface="+mn-lt"/>
                <a:ea typeface="+mn-ea"/>
                <a:cs typeface="+mn-cs"/>
              </a:defRPr>
            </a:lvl2pPr>
            <a:lvl3pPr marL="1043056" algn="l" defTabSz="1043056" rtl="0" eaLnBrk="1" latinLnBrk="1" hangingPunct="1">
              <a:defRPr sz="2100" kern="1200">
                <a:solidFill>
                  <a:schemeClr val="tx1"/>
                </a:solidFill>
                <a:latin typeface="+mn-lt"/>
                <a:ea typeface="+mn-ea"/>
                <a:cs typeface="+mn-cs"/>
              </a:defRPr>
            </a:lvl3pPr>
            <a:lvl4pPr marL="1564584" algn="l" defTabSz="1043056" rtl="0" eaLnBrk="1" latinLnBrk="1" hangingPunct="1">
              <a:defRPr sz="2100" kern="1200">
                <a:solidFill>
                  <a:schemeClr val="tx1"/>
                </a:solidFill>
                <a:latin typeface="+mn-lt"/>
                <a:ea typeface="+mn-ea"/>
                <a:cs typeface="+mn-cs"/>
              </a:defRPr>
            </a:lvl4pPr>
            <a:lvl5pPr marL="2086112" algn="l" defTabSz="1043056" rtl="0" eaLnBrk="1" latinLnBrk="1" hangingPunct="1">
              <a:defRPr sz="2100" kern="1200">
                <a:solidFill>
                  <a:schemeClr val="tx1"/>
                </a:solidFill>
                <a:latin typeface="+mn-lt"/>
                <a:ea typeface="+mn-ea"/>
                <a:cs typeface="+mn-cs"/>
              </a:defRPr>
            </a:lvl5pPr>
            <a:lvl6pPr marL="2607640" algn="l" defTabSz="1043056" rtl="0" eaLnBrk="1" latinLnBrk="1" hangingPunct="1">
              <a:defRPr sz="2100" kern="1200">
                <a:solidFill>
                  <a:schemeClr val="tx1"/>
                </a:solidFill>
                <a:latin typeface="+mn-lt"/>
                <a:ea typeface="+mn-ea"/>
                <a:cs typeface="+mn-cs"/>
              </a:defRPr>
            </a:lvl6pPr>
            <a:lvl7pPr marL="3129168" algn="l" defTabSz="1043056" rtl="0" eaLnBrk="1" latinLnBrk="1" hangingPunct="1">
              <a:defRPr sz="2100" kern="1200">
                <a:solidFill>
                  <a:schemeClr val="tx1"/>
                </a:solidFill>
                <a:latin typeface="+mn-lt"/>
                <a:ea typeface="+mn-ea"/>
                <a:cs typeface="+mn-cs"/>
              </a:defRPr>
            </a:lvl7pPr>
            <a:lvl8pPr marL="3650696" algn="l" defTabSz="1043056" rtl="0" eaLnBrk="1" latinLnBrk="1" hangingPunct="1">
              <a:defRPr sz="2100" kern="1200">
                <a:solidFill>
                  <a:schemeClr val="tx1"/>
                </a:solidFill>
                <a:latin typeface="+mn-lt"/>
                <a:ea typeface="+mn-ea"/>
                <a:cs typeface="+mn-cs"/>
              </a:defRPr>
            </a:lvl8pPr>
            <a:lvl9pPr marL="4172224" algn="l" defTabSz="1043056" rtl="0" eaLnBrk="1" latinLnBrk="1" hangingPunct="1">
              <a:defRPr sz="2100" kern="1200">
                <a:solidFill>
                  <a:schemeClr val="tx1"/>
                </a:solidFill>
                <a:latin typeface="+mn-lt"/>
                <a:ea typeface="+mn-ea"/>
                <a:cs typeface="+mn-cs"/>
              </a:defRPr>
            </a:lvl9pPr>
          </a:lstStyle>
          <a:p>
            <a:r>
              <a:rPr lang="ko-KR" altLang="en-US" sz="700" dirty="0" smtClean="0">
                <a:solidFill>
                  <a:schemeClr val="bg1"/>
                </a:solidFill>
                <a:latin typeface="나눔고딕" pitchFamily="50" charset="-127"/>
                <a:ea typeface="나눔고딕" pitchFamily="50" charset="-127"/>
              </a:rPr>
              <a:t>이 문서는 나눔글꼴로 작성되었습니다</a:t>
            </a:r>
            <a:r>
              <a:rPr lang="en-US" altLang="ko-KR" sz="700" dirty="0" smtClean="0">
                <a:solidFill>
                  <a:schemeClr val="bg1"/>
                </a:solidFill>
                <a:latin typeface="나눔고딕" pitchFamily="50" charset="-127"/>
                <a:ea typeface="나눔고딕" pitchFamily="50" charset="-127"/>
              </a:rPr>
              <a:t>. </a:t>
            </a:r>
            <a:r>
              <a:rPr lang="ko-KR" altLang="en-US" sz="700" dirty="0" smtClean="0">
                <a:solidFill>
                  <a:schemeClr val="bg1"/>
                </a:solidFill>
                <a:latin typeface="나눔고딕" pitchFamily="50" charset="-127"/>
                <a:ea typeface="나눔고딕" pitchFamily="50" charset="-127"/>
                <a:hlinkClick r:id="rId4"/>
              </a:rPr>
              <a:t>다운받기</a:t>
            </a:r>
            <a:endParaRPr lang="ko-KR" altLang="en-US" sz="700" dirty="0">
              <a:solidFill>
                <a:schemeClr val="bg1"/>
              </a:solidFill>
              <a:latin typeface="나눔고딕" pitchFamily="50" charset="-127"/>
              <a:ea typeface="나눔고딕" pitchFamily="50" charset="-127"/>
            </a:endParaRPr>
          </a:p>
        </p:txBody>
      </p:sp>
      <p:sp>
        <p:nvSpPr>
          <p:cNvPr id="12" name="텍스트 개체 틀 3"/>
          <p:cNvSpPr>
            <a:spLocks noGrp="1"/>
          </p:cNvSpPr>
          <p:nvPr>
            <p:ph type="body" sz="quarter" idx="12"/>
          </p:nvPr>
        </p:nvSpPr>
        <p:spPr>
          <a:xfrm>
            <a:off x="6038300" y="175317"/>
            <a:ext cx="5760000" cy="3240000"/>
          </a:xfrm>
        </p:spPr>
        <p:txBody>
          <a:bodyPr/>
          <a:lstStyle/>
          <a:p>
            <a:r>
              <a:rPr lang="en-US" altLang="ko-KR"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ko-KR" altLang="en-US"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한국의 공항</a:t>
            </a:r>
            <a:r>
              <a:rPr lang="en-US" altLang="ko-KR"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r>
              <a:rPr lang="ko-KR" altLang="en-US"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그 경계에 갇힌 난민들</a:t>
            </a:r>
            <a:r>
              <a:rPr lang="en-US" altLang="ko-KR"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endParaRPr lang="ko-KR" altLang="en-US" sz="320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텍스트 개체 틀 5"/>
          <p:cNvSpPr>
            <a:spLocks noGrp="1"/>
          </p:cNvSpPr>
          <p:nvPr>
            <p:ph type="body" sz="quarter" idx="17"/>
          </p:nvPr>
        </p:nvSpPr>
        <p:spPr>
          <a:xfrm>
            <a:off x="309299" y="3942012"/>
            <a:ext cx="8949001" cy="2340000"/>
          </a:xfrm>
        </p:spPr>
        <p:txBody>
          <a:bodyPr/>
          <a:lstStyle/>
          <a:p>
            <a:pPr>
              <a:lnSpc>
                <a:spcPct val="100000"/>
              </a:lnSpc>
            </a:pPr>
            <a:r>
              <a:rPr lang="ko-KR" alt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불회부</a:t>
            </a:r>
            <a:r>
              <a:rPr lang="ko-KR"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판정 이후의 열악한 처우</a:t>
            </a:r>
            <a:r>
              <a:rPr lang="en-US" altLang="ko-KR"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nSpc>
                <a:spcPct val="100000"/>
              </a:lnSpc>
            </a:pPr>
            <a:r>
              <a:rPr lang="ko-KR"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열악한 송환대기실 환경</a:t>
            </a:r>
            <a:endParaRPr lang="ko-KR" alt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18" name="직선 연결선 17"/>
          <p:cNvCxnSpPr/>
          <p:nvPr/>
        </p:nvCxnSpPr>
        <p:spPr>
          <a:xfrm rot="5400000">
            <a:off x="-829140" y="3757423"/>
            <a:ext cx="7128000" cy="1588"/>
          </a:xfrm>
          <a:prstGeom prst="line">
            <a:avLst/>
          </a:prstGeom>
          <a:ln w="3175">
            <a:solidFill>
              <a:srgbClr val="FFFFFF">
                <a:alpha val="50196"/>
              </a:srgbClr>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rot="5400000">
            <a:off x="439221" y="3757423"/>
            <a:ext cx="7128000" cy="1588"/>
          </a:xfrm>
          <a:prstGeom prst="line">
            <a:avLst/>
          </a:prstGeom>
          <a:ln w="3175">
            <a:solidFill>
              <a:srgbClr val="FFFFFF">
                <a:alpha val="50196"/>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207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6"/>
          <p:cNvSpPr>
            <a:spLocks noGrp="1"/>
          </p:cNvSpPr>
          <p:nvPr>
            <p:ph type="body" sz="quarter" idx="12"/>
          </p:nvPr>
        </p:nvSpPr>
        <p:spPr>
          <a:xfrm>
            <a:off x="1098000" y="410400"/>
            <a:ext cx="2880000" cy="2520000"/>
          </a:xfrm>
        </p:spPr>
        <p:txBody>
          <a:bodyPr/>
          <a:lstStyle/>
          <a:p>
            <a:r>
              <a:rPr lang="ko-KR" altLang="en-US" spc="0" dirty="0" smtClean="0"/>
              <a:t>열악한</a:t>
            </a:r>
            <a:endParaRPr lang="en-US" altLang="ko-KR" spc="0" dirty="0" smtClean="0"/>
          </a:p>
          <a:p>
            <a:r>
              <a:rPr lang="ko-KR" altLang="en-US" spc="0" dirty="0" smtClean="0"/>
              <a:t>송환대기실</a:t>
            </a:r>
            <a:endParaRPr lang="en-US" altLang="ko-KR" spc="0" dirty="0" smtClean="0"/>
          </a:p>
          <a:p>
            <a:endParaRPr lang="en-US" altLang="ko-KR" spc="0" dirty="0" smtClean="0"/>
          </a:p>
          <a:p>
            <a:r>
              <a:rPr lang="ko-KR" altLang="en-US" spc="0" dirty="0" smtClean="0"/>
              <a:t>환경</a:t>
            </a:r>
            <a:r>
              <a:rPr lang="en-US" altLang="ko-KR" spc="0" dirty="0" smtClean="0"/>
              <a:t>.</a:t>
            </a:r>
            <a:endParaRPr lang="ko-KR" altLang="en-US" spc="0" dirty="0"/>
          </a:p>
        </p:txBody>
      </p:sp>
      <p:sp>
        <p:nvSpPr>
          <p:cNvPr id="8" name="텍스트 개체 틀 7"/>
          <p:cNvSpPr>
            <a:spLocks noGrp="1"/>
          </p:cNvSpPr>
          <p:nvPr>
            <p:ph type="body" sz="quarter" idx="14"/>
          </p:nvPr>
        </p:nvSpPr>
        <p:spPr>
          <a:xfrm>
            <a:off x="4320000" y="439200"/>
            <a:ext cx="5760000" cy="540000"/>
          </a:xfrm>
        </p:spPr>
        <p:txBody>
          <a:bodyPr/>
          <a:lstStyle/>
          <a:p>
            <a:r>
              <a:rPr lang="ko-KR" altLang="en-US" spc="0" dirty="0" smtClean="0"/>
              <a:t>법적 근거 없는 구금</a:t>
            </a:r>
            <a:endParaRPr lang="ko-KR" altLang="en-US" spc="0" dirty="0"/>
          </a:p>
        </p:txBody>
      </p:sp>
      <p:sp>
        <p:nvSpPr>
          <p:cNvPr id="10" name="텍스트 개체 틀 9"/>
          <p:cNvSpPr>
            <a:spLocks noGrp="1"/>
          </p:cNvSpPr>
          <p:nvPr>
            <p:ph type="body" sz="quarter" idx="17"/>
          </p:nvPr>
        </p:nvSpPr>
        <p:spPr>
          <a:xfrm>
            <a:off x="4359600" y="860400"/>
            <a:ext cx="5940000" cy="1587525"/>
          </a:xfrm>
        </p:spPr>
        <p:txBody>
          <a:bodyPr/>
          <a:lstStyle/>
          <a:p>
            <a:pPr>
              <a:lnSpc>
                <a:spcPct val="150000"/>
              </a:lnSpc>
            </a:pPr>
            <a:r>
              <a:rPr lang="ko-KR" altLang="en-US" sz="1600" spc="0" dirty="0" smtClean="0"/>
              <a:t>법무부 주장</a:t>
            </a:r>
            <a:endParaRPr lang="en-US" altLang="ko-KR" sz="1600" spc="0" dirty="0" smtClean="0"/>
          </a:p>
          <a:p>
            <a:pPr>
              <a:lnSpc>
                <a:spcPct val="150000"/>
              </a:lnSpc>
            </a:pPr>
            <a:r>
              <a:rPr lang="ko-KR" altLang="ko-KR" sz="1600" dirty="0" smtClean="0">
                <a:solidFill>
                  <a:schemeClr val="tx1"/>
                </a:solidFill>
              </a:rPr>
              <a:t>㉠</a:t>
            </a:r>
            <a:r>
              <a:rPr lang="en-US" altLang="ko-KR" sz="1600" dirty="0" smtClean="0">
                <a:solidFill>
                  <a:schemeClr val="tx1"/>
                </a:solidFill>
              </a:rPr>
              <a:t>  </a:t>
            </a:r>
            <a:r>
              <a:rPr lang="ko-KR" altLang="ko-KR" sz="1600" dirty="0" smtClean="0">
                <a:solidFill>
                  <a:schemeClr val="tx1"/>
                </a:solidFill>
              </a:rPr>
              <a:t>송환대기실에서 </a:t>
            </a:r>
            <a:r>
              <a:rPr lang="ko-KR" altLang="ko-KR" sz="1600" dirty="0">
                <a:solidFill>
                  <a:schemeClr val="tx1"/>
                </a:solidFill>
              </a:rPr>
              <a:t>제한되는 자유는 </a:t>
            </a:r>
            <a:r>
              <a:rPr lang="ko-KR" altLang="ko-KR" sz="1600" dirty="0" smtClean="0">
                <a:solidFill>
                  <a:schemeClr val="tx1"/>
                </a:solidFill>
              </a:rPr>
              <a:t>거주</a:t>
            </a:r>
            <a:r>
              <a:rPr lang="en-US" altLang="ko-KR" sz="1600" dirty="0" smtClean="0">
                <a:solidFill>
                  <a:schemeClr val="tx1"/>
                </a:solidFill>
              </a:rPr>
              <a:t> </a:t>
            </a:r>
            <a:r>
              <a:rPr lang="ko-KR" altLang="ko-KR" sz="1600" dirty="0" smtClean="0">
                <a:solidFill>
                  <a:schemeClr val="tx1"/>
                </a:solidFill>
              </a:rPr>
              <a:t>이전의 자유</a:t>
            </a:r>
            <a:endParaRPr lang="en-US" altLang="ko-KR" sz="1600" dirty="0" smtClean="0">
              <a:solidFill>
                <a:schemeClr val="tx1"/>
              </a:solidFill>
            </a:endParaRPr>
          </a:p>
          <a:p>
            <a:pPr>
              <a:lnSpc>
                <a:spcPct val="150000"/>
              </a:lnSpc>
            </a:pPr>
            <a:r>
              <a:rPr lang="ko-KR" altLang="ko-KR" sz="1600" dirty="0" smtClean="0">
                <a:solidFill>
                  <a:schemeClr val="tx1"/>
                </a:solidFill>
              </a:rPr>
              <a:t>㉡</a:t>
            </a:r>
            <a:r>
              <a:rPr lang="en-US" altLang="ko-KR" sz="1600" dirty="0" smtClean="0">
                <a:solidFill>
                  <a:schemeClr val="tx1"/>
                </a:solidFill>
              </a:rPr>
              <a:t>  </a:t>
            </a:r>
            <a:r>
              <a:rPr lang="ko-KR" altLang="ko-KR" sz="1600" dirty="0" err="1" smtClean="0">
                <a:solidFill>
                  <a:schemeClr val="tx1"/>
                </a:solidFill>
              </a:rPr>
              <a:t>비례성심사</a:t>
            </a:r>
            <a:r>
              <a:rPr lang="ko-KR" altLang="ko-KR" sz="1600" dirty="0" smtClean="0">
                <a:solidFill>
                  <a:schemeClr val="tx1"/>
                </a:solidFill>
              </a:rPr>
              <a:t> </a:t>
            </a:r>
            <a:r>
              <a:rPr lang="ko-KR" altLang="ko-KR" sz="1600" dirty="0">
                <a:solidFill>
                  <a:schemeClr val="tx1"/>
                </a:solidFill>
              </a:rPr>
              <a:t>경우 송환대기실은 과도하게 자유를 제한하는 구금이 </a:t>
            </a:r>
            <a:r>
              <a:rPr lang="ko-KR" altLang="ko-KR" sz="1600" dirty="0" smtClean="0">
                <a:solidFill>
                  <a:schemeClr val="tx1"/>
                </a:solidFill>
              </a:rPr>
              <a:t>아</a:t>
            </a:r>
            <a:r>
              <a:rPr lang="ko-KR" altLang="en-US" sz="1600" dirty="0" smtClean="0">
                <a:solidFill>
                  <a:schemeClr val="tx1"/>
                </a:solidFill>
              </a:rPr>
              <a:t>님</a:t>
            </a:r>
            <a:endParaRPr lang="en-US" altLang="ko-KR" sz="1600" dirty="0" smtClean="0">
              <a:solidFill>
                <a:schemeClr val="tx1"/>
              </a:solidFill>
            </a:endParaRPr>
          </a:p>
          <a:p>
            <a:pPr>
              <a:lnSpc>
                <a:spcPct val="150000"/>
              </a:lnSpc>
            </a:pPr>
            <a:r>
              <a:rPr lang="ko-KR" altLang="ko-KR" sz="1600" dirty="0" smtClean="0">
                <a:solidFill>
                  <a:schemeClr val="tx1"/>
                </a:solidFill>
              </a:rPr>
              <a:t>㉢</a:t>
            </a:r>
            <a:r>
              <a:rPr lang="en-US" altLang="ko-KR" sz="1600" dirty="0" smtClean="0">
                <a:solidFill>
                  <a:schemeClr val="tx1"/>
                </a:solidFill>
              </a:rPr>
              <a:t>  </a:t>
            </a:r>
            <a:r>
              <a:rPr lang="ko-KR" altLang="ko-KR" sz="1600" dirty="0" smtClean="0">
                <a:solidFill>
                  <a:schemeClr val="tx1"/>
                </a:solidFill>
              </a:rPr>
              <a:t>안락하게 </a:t>
            </a:r>
            <a:r>
              <a:rPr lang="ko-KR" altLang="ko-KR" sz="1600" dirty="0">
                <a:solidFill>
                  <a:schemeClr val="tx1"/>
                </a:solidFill>
              </a:rPr>
              <a:t>지낼 수 있는 시설이 마련되어 있으므로 구금시설이라고 보기 </a:t>
            </a:r>
            <a:r>
              <a:rPr lang="ko-KR" altLang="en-US" sz="1600" dirty="0" smtClean="0">
                <a:solidFill>
                  <a:schemeClr val="tx1"/>
                </a:solidFill>
              </a:rPr>
              <a:t>움</a:t>
            </a:r>
            <a:endParaRPr lang="en-US" altLang="ko-KR" sz="1600" dirty="0" smtClean="0">
              <a:solidFill>
                <a:schemeClr val="tx1"/>
              </a:solidFill>
            </a:endParaRPr>
          </a:p>
          <a:p>
            <a:pPr>
              <a:lnSpc>
                <a:spcPct val="150000"/>
              </a:lnSpc>
            </a:pPr>
            <a:endParaRPr lang="en-US" altLang="ko-KR" sz="1600" spc="0" dirty="0" smtClean="0">
              <a:solidFill>
                <a:schemeClr val="tx1"/>
              </a:solidFill>
            </a:endParaRPr>
          </a:p>
        </p:txBody>
      </p:sp>
      <p:sp>
        <p:nvSpPr>
          <p:cNvPr id="6" name="텍스트 개체 틀 5"/>
          <p:cNvSpPr>
            <a:spLocks noGrp="1"/>
          </p:cNvSpPr>
          <p:nvPr>
            <p:ph type="body" sz="quarter" idx="11"/>
          </p:nvPr>
        </p:nvSpPr>
        <p:spPr>
          <a:xfrm>
            <a:off x="136800" y="3690000"/>
            <a:ext cx="1620000" cy="2412000"/>
          </a:xfrm>
        </p:spPr>
        <p:txBody>
          <a:bodyPr/>
          <a:lstStyle/>
          <a:p>
            <a:r>
              <a:rPr lang="en-US" altLang="ko-KR" dirty="0" smtClean="0">
                <a:solidFill>
                  <a:srgbClr val="E1E2E3"/>
                </a:solidFill>
              </a:rPr>
              <a:t>1</a:t>
            </a:r>
            <a:endParaRPr lang="ko-KR" altLang="en-US" dirty="0">
              <a:solidFill>
                <a:srgbClr val="E1E2E3"/>
              </a:solidFill>
            </a:endParaRPr>
          </a:p>
        </p:txBody>
      </p:sp>
      <p:sp>
        <p:nvSpPr>
          <p:cNvPr id="19" name="텍스트 개체 틀 9"/>
          <p:cNvSpPr txBox="1">
            <a:spLocks/>
          </p:cNvSpPr>
          <p:nvPr/>
        </p:nvSpPr>
        <p:spPr>
          <a:xfrm>
            <a:off x="4350075" y="2580329"/>
            <a:ext cx="5940000" cy="1587525"/>
          </a:xfrm>
          <a:prstGeom prst="rect">
            <a:avLst/>
          </a:prstGeom>
        </p:spPr>
        <p:txBody>
          <a:bodyPr lIns="0" tIns="0" rIns="0" bIns="0"/>
          <a:lstStyle/>
          <a:p>
            <a:pPr lvl="0">
              <a:lnSpc>
                <a:spcPct val="150000"/>
              </a:lnSpc>
            </a:pPr>
            <a:r>
              <a:rPr lang="ko-KR" altLang="en-US" sz="1600" dirty="0" smtClean="0">
                <a:solidFill>
                  <a:srgbClr val="745EA8"/>
                </a:solidFill>
                <a:latin typeface="나눔고딕" pitchFamily="50" charset="-127"/>
                <a:ea typeface="나눔고딕" pitchFamily="50" charset="-127"/>
              </a:rPr>
              <a:t>법원판단</a:t>
            </a:r>
            <a:endParaRPr lang="en-US" altLang="ko-KR" sz="1600" dirty="0" smtClean="0">
              <a:solidFill>
                <a:srgbClr val="745EA8"/>
              </a:solidFill>
              <a:latin typeface="나눔고딕" pitchFamily="50" charset="-127"/>
              <a:ea typeface="나눔고딕" pitchFamily="50" charset="-127"/>
            </a:endParaRPr>
          </a:p>
          <a:p>
            <a:pPr lvl="0">
              <a:lnSpc>
                <a:spcPct val="150000"/>
              </a:lnSpc>
            </a:pPr>
            <a:r>
              <a:rPr lang="ko-KR" altLang="en-US" sz="1600" dirty="0" smtClean="0">
                <a:latin typeface="나눔고딕" pitchFamily="50" charset="-127"/>
                <a:ea typeface="나눔고딕" pitchFamily="50" charset="-127"/>
              </a:rPr>
              <a:t>인신보호법 구제청구 사건</a:t>
            </a:r>
            <a:r>
              <a:rPr lang="en-US" altLang="ko-KR" sz="1600" dirty="0" smtClean="0">
                <a:latin typeface="나눔고딕" pitchFamily="50" charset="-127"/>
                <a:ea typeface="나눔고딕" pitchFamily="50" charset="-127"/>
              </a:rPr>
              <a:t>: 5</a:t>
            </a:r>
            <a:r>
              <a:rPr lang="ko-KR" altLang="en-US" sz="1600" dirty="0" smtClean="0">
                <a:latin typeface="나눔고딕" pitchFamily="50" charset="-127"/>
                <a:ea typeface="나눔고딕" pitchFamily="50" charset="-127"/>
              </a:rPr>
              <a:t>개월간 송환대기실 대기는 법률상 근거 없는 수용</a:t>
            </a:r>
            <a:endParaRPr lang="en-US" altLang="ko-KR" sz="1600" dirty="0" smtClean="0">
              <a:latin typeface="나눔고딕" pitchFamily="50" charset="-127"/>
              <a:ea typeface="나눔고딕" pitchFamily="50" charset="-127"/>
            </a:endParaRPr>
          </a:p>
          <a:p>
            <a:pPr lvl="0">
              <a:lnSpc>
                <a:spcPct val="150000"/>
              </a:lnSpc>
            </a:pPr>
            <a:r>
              <a:rPr lang="en-US" altLang="ko-KR" sz="1600" dirty="0"/>
              <a:t>(</a:t>
            </a:r>
            <a:r>
              <a:rPr lang="ko-KR" altLang="ko-KR" sz="1600" dirty="0"/>
              <a:t>인천지방법원</a:t>
            </a:r>
            <a:r>
              <a:rPr lang="en-US" altLang="ko-KR" sz="1600" dirty="0"/>
              <a:t> 2014</a:t>
            </a:r>
            <a:r>
              <a:rPr lang="ko-KR" altLang="ko-KR" sz="1600" dirty="0" err="1"/>
              <a:t>인라</a:t>
            </a:r>
            <a:r>
              <a:rPr lang="en-US" altLang="ko-KR" sz="1600" dirty="0"/>
              <a:t>4</a:t>
            </a:r>
            <a:r>
              <a:rPr lang="ko-KR" altLang="ko-KR" sz="1600" dirty="0"/>
              <a:t>호 결정</a:t>
            </a:r>
            <a:r>
              <a:rPr lang="en-US" altLang="ko-KR" sz="1600" dirty="0" smtClean="0"/>
              <a:t>)</a:t>
            </a:r>
          </a:p>
          <a:p>
            <a:pPr lvl="0">
              <a:lnSpc>
                <a:spcPct val="150000"/>
              </a:lnSpc>
            </a:pPr>
            <a:endParaRPr lang="en-US" altLang="ko-KR" sz="1600" dirty="0" smtClean="0">
              <a:latin typeface="나눔고딕" pitchFamily="50" charset="-127"/>
              <a:ea typeface="나눔고딕" pitchFamily="50" charset="-127"/>
            </a:endParaRPr>
          </a:p>
          <a:p>
            <a:pPr lvl="0">
              <a:lnSpc>
                <a:spcPct val="150000"/>
              </a:lnSpc>
            </a:pPr>
            <a:r>
              <a:rPr lang="ko-KR" altLang="en-US" sz="1600" dirty="0" smtClean="0">
                <a:latin typeface="나눔고딕" pitchFamily="50" charset="-127"/>
                <a:ea typeface="나눔고딕" pitchFamily="50" charset="-127"/>
              </a:rPr>
              <a:t>당국의 즉시 항고</a:t>
            </a:r>
            <a:r>
              <a:rPr lang="en-US" altLang="ko-KR" sz="1600" dirty="0" smtClean="0">
                <a:latin typeface="나눔고딕" pitchFamily="50" charset="-127"/>
                <a:ea typeface="나눔고딕" pitchFamily="50" charset="-127"/>
              </a:rPr>
              <a:t>: </a:t>
            </a:r>
            <a:r>
              <a:rPr lang="ko-KR" altLang="en-US" sz="1600" dirty="0" smtClean="0">
                <a:latin typeface="나눔고딕" pitchFamily="50" charset="-127"/>
                <a:ea typeface="나눔고딕" pitchFamily="50" charset="-127"/>
              </a:rPr>
              <a:t>난민신청자가 수용 해제 되어 청구 적격 기각 그러나 원심의 판단이 타당</a:t>
            </a:r>
            <a:endParaRPr lang="en-US" altLang="ko-KR" sz="1600" dirty="0" smtClean="0">
              <a:latin typeface="나눔고딕" pitchFamily="50" charset="-127"/>
              <a:ea typeface="나눔고딕" pitchFamily="50" charset="-127"/>
            </a:endParaRPr>
          </a:p>
          <a:p>
            <a:pPr lvl="0">
              <a:lnSpc>
                <a:spcPct val="150000"/>
              </a:lnSpc>
            </a:pPr>
            <a:r>
              <a:rPr lang="en-US" altLang="ko-KR" sz="1600" dirty="0"/>
              <a:t>(</a:t>
            </a:r>
            <a:r>
              <a:rPr lang="ko-KR" altLang="ko-KR" sz="1600" dirty="0"/>
              <a:t>대법원</a:t>
            </a:r>
            <a:r>
              <a:rPr lang="en-US" altLang="ko-KR" sz="1600" dirty="0"/>
              <a:t> 2014. 8. 25.</a:t>
            </a:r>
            <a:r>
              <a:rPr lang="ko-KR" altLang="ko-KR" sz="1600" dirty="0"/>
              <a:t>자</a:t>
            </a:r>
            <a:r>
              <a:rPr lang="en-US" altLang="ko-KR" sz="1600" dirty="0"/>
              <a:t> 2014</a:t>
            </a:r>
            <a:r>
              <a:rPr lang="ko-KR" altLang="ko-KR" sz="1600" dirty="0"/>
              <a:t>인마</a:t>
            </a:r>
            <a:r>
              <a:rPr lang="en-US" altLang="ko-KR" sz="1600" dirty="0"/>
              <a:t>5 </a:t>
            </a:r>
            <a:r>
              <a:rPr lang="ko-KR" altLang="ko-KR" sz="1600" dirty="0"/>
              <a:t>결정</a:t>
            </a:r>
            <a:r>
              <a:rPr lang="en-US" altLang="ko-KR" sz="1600" dirty="0"/>
              <a:t>). </a:t>
            </a:r>
            <a:endParaRPr lang="en-US" altLang="ko-KR" sz="1600" dirty="0" smtClean="0">
              <a:latin typeface="나눔고딕" pitchFamily="50" charset="-127"/>
              <a:ea typeface="나눔고딕" pitchFamily="50" charset="-127"/>
            </a:endParaRPr>
          </a:p>
        </p:txBody>
      </p:sp>
      <p:sp>
        <p:nvSpPr>
          <p:cNvPr id="12" name="텍스트 개체 틀 8"/>
          <p:cNvSpPr>
            <a:spLocks noGrp="1"/>
          </p:cNvSpPr>
          <p:nvPr>
            <p:ph type="body" sz="quarter" idx="16"/>
          </p:nvPr>
        </p:nvSpPr>
        <p:spPr>
          <a:xfrm rot="16200000">
            <a:off x="7556400" y="3405600"/>
            <a:ext cx="5702400" cy="720000"/>
          </a:xfrm>
        </p:spPr>
        <p:txBody>
          <a:bodyPr/>
          <a:lstStyle/>
          <a:p>
            <a:r>
              <a:rPr lang="en-US" altLang="ko-KR" dirty="0" smtClean="0">
                <a:solidFill>
                  <a:schemeClr val="bg1">
                    <a:lumMod val="85000"/>
                  </a:schemeClr>
                </a:solidFill>
              </a:rPr>
              <a:t>asylum at airport</a:t>
            </a:r>
            <a:endParaRPr lang="ko-KR" altLang="en-US" dirty="0">
              <a:solidFill>
                <a:schemeClr val="bg1">
                  <a:lumMod val="85000"/>
                </a:schemeClr>
              </a:solidFill>
            </a:endParaRPr>
          </a:p>
        </p:txBody>
      </p:sp>
    </p:spTree>
    <p:extLst>
      <p:ext uri="{BB962C8B-B14F-4D97-AF65-F5344CB8AC3E}">
        <p14:creationId xmlns:p14="http://schemas.microsoft.com/office/powerpoint/2010/main" val="1525975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4350075" y="2505964"/>
            <a:ext cx="5287407" cy="3923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텍스트 개체 틀 6"/>
          <p:cNvSpPr>
            <a:spLocks noGrp="1"/>
          </p:cNvSpPr>
          <p:nvPr>
            <p:ph type="body" sz="quarter" idx="12"/>
          </p:nvPr>
        </p:nvSpPr>
        <p:spPr>
          <a:xfrm>
            <a:off x="1098000" y="410400"/>
            <a:ext cx="2880000" cy="2520000"/>
          </a:xfrm>
        </p:spPr>
        <p:txBody>
          <a:bodyPr/>
          <a:lstStyle/>
          <a:p>
            <a:r>
              <a:rPr lang="ko-KR" altLang="en-US" spc="0" dirty="0" smtClean="0"/>
              <a:t>열악한</a:t>
            </a:r>
            <a:endParaRPr lang="en-US" altLang="ko-KR" spc="0" dirty="0" smtClean="0"/>
          </a:p>
          <a:p>
            <a:r>
              <a:rPr lang="ko-KR" altLang="en-US" spc="0" dirty="0" smtClean="0"/>
              <a:t>송환대기실</a:t>
            </a:r>
            <a:endParaRPr lang="en-US" altLang="ko-KR" spc="0" dirty="0" smtClean="0"/>
          </a:p>
          <a:p>
            <a:endParaRPr lang="en-US" altLang="ko-KR" spc="0" dirty="0" smtClean="0"/>
          </a:p>
          <a:p>
            <a:r>
              <a:rPr lang="ko-KR" altLang="en-US" spc="0" dirty="0" smtClean="0"/>
              <a:t>환경</a:t>
            </a:r>
            <a:r>
              <a:rPr lang="en-US" altLang="ko-KR" spc="0" dirty="0" smtClean="0"/>
              <a:t>.</a:t>
            </a:r>
            <a:endParaRPr lang="ko-KR" altLang="en-US" spc="0" dirty="0"/>
          </a:p>
        </p:txBody>
      </p:sp>
      <p:sp>
        <p:nvSpPr>
          <p:cNvPr id="8" name="텍스트 개체 틀 7"/>
          <p:cNvSpPr>
            <a:spLocks noGrp="1"/>
          </p:cNvSpPr>
          <p:nvPr>
            <p:ph type="body" sz="quarter" idx="14"/>
          </p:nvPr>
        </p:nvSpPr>
        <p:spPr>
          <a:xfrm>
            <a:off x="4320000" y="439200"/>
            <a:ext cx="5760000" cy="540000"/>
          </a:xfrm>
        </p:spPr>
        <p:txBody>
          <a:bodyPr/>
          <a:lstStyle/>
          <a:p>
            <a:r>
              <a:rPr lang="ko-KR" altLang="en-US" spc="0" dirty="0" smtClean="0"/>
              <a:t>법적 근거 없는 구금</a:t>
            </a:r>
            <a:endParaRPr lang="ko-KR" altLang="en-US" spc="0" dirty="0"/>
          </a:p>
        </p:txBody>
      </p:sp>
      <p:sp>
        <p:nvSpPr>
          <p:cNvPr id="6" name="텍스트 개체 틀 5"/>
          <p:cNvSpPr>
            <a:spLocks noGrp="1"/>
          </p:cNvSpPr>
          <p:nvPr>
            <p:ph type="body" sz="quarter" idx="11"/>
          </p:nvPr>
        </p:nvSpPr>
        <p:spPr>
          <a:xfrm>
            <a:off x="136800" y="3690000"/>
            <a:ext cx="1620000" cy="2412000"/>
          </a:xfrm>
        </p:spPr>
        <p:txBody>
          <a:bodyPr/>
          <a:lstStyle/>
          <a:p>
            <a:r>
              <a:rPr lang="en-US" altLang="ko-KR" dirty="0" smtClean="0">
                <a:solidFill>
                  <a:srgbClr val="E1E2E3"/>
                </a:solidFill>
              </a:rPr>
              <a:t>1-1</a:t>
            </a:r>
            <a:endParaRPr lang="ko-KR" altLang="en-US" dirty="0">
              <a:solidFill>
                <a:srgbClr val="E1E2E3"/>
              </a:solidFill>
            </a:endParaRPr>
          </a:p>
        </p:txBody>
      </p:sp>
      <p:sp>
        <p:nvSpPr>
          <p:cNvPr id="12" name="텍스트 개체 틀 8"/>
          <p:cNvSpPr>
            <a:spLocks noGrp="1"/>
          </p:cNvSpPr>
          <p:nvPr>
            <p:ph type="body" sz="quarter" idx="16"/>
          </p:nvPr>
        </p:nvSpPr>
        <p:spPr>
          <a:xfrm rot="16200000">
            <a:off x="7556400" y="3405600"/>
            <a:ext cx="5702400" cy="720000"/>
          </a:xfrm>
        </p:spPr>
        <p:txBody>
          <a:bodyPr/>
          <a:lstStyle/>
          <a:p>
            <a:r>
              <a:rPr lang="en-US" altLang="ko-KR" dirty="0" smtClean="0">
                <a:solidFill>
                  <a:schemeClr val="bg1">
                    <a:lumMod val="85000"/>
                  </a:schemeClr>
                </a:solidFill>
              </a:rPr>
              <a:t>asylum at airport</a:t>
            </a:r>
            <a:endParaRPr lang="ko-KR" altLang="en-US" dirty="0">
              <a:solidFill>
                <a:schemeClr val="bg1">
                  <a:lumMod val="85000"/>
                </a:schemeClr>
              </a:solidFill>
            </a:endParaRPr>
          </a:p>
        </p:txBody>
      </p:sp>
      <p:sp>
        <p:nvSpPr>
          <p:cNvPr id="9" name="텍스트 개체 틀 9"/>
          <p:cNvSpPr txBox="1">
            <a:spLocks/>
          </p:cNvSpPr>
          <p:nvPr/>
        </p:nvSpPr>
        <p:spPr>
          <a:xfrm>
            <a:off x="4350075" y="1090823"/>
            <a:ext cx="5940000" cy="1587525"/>
          </a:xfrm>
          <a:prstGeom prst="rect">
            <a:avLst/>
          </a:prstGeom>
        </p:spPr>
        <p:txBody>
          <a:bodyPr lIns="0" tIns="0" rIns="0" bIns="0"/>
          <a:lstStyle/>
          <a:p>
            <a:pPr lvl="0">
              <a:lnSpc>
                <a:spcPct val="150000"/>
              </a:lnSpc>
            </a:pPr>
            <a:r>
              <a:rPr lang="ko-KR" altLang="en-US" sz="1600" dirty="0" smtClean="0">
                <a:solidFill>
                  <a:srgbClr val="745EA8"/>
                </a:solidFill>
                <a:latin typeface="나눔고딕" pitchFamily="50" charset="-127"/>
                <a:ea typeface="나눔고딕" pitchFamily="50" charset="-127"/>
              </a:rPr>
              <a:t>현재</a:t>
            </a:r>
            <a:endParaRPr lang="en-US" altLang="ko-KR" sz="1600" dirty="0" smtClean="0">
              <a:solidFill>
                <a:srgbClr val="745EA8"/>
              </a:solidFill>
              <a:latin typeface="나눔고딕" pitchFamily="50" charset="-127"/>
              <a:ea typeface="나눔고딕" pitchFamily="50" charset="-127"/>
            </a:endParaRPr>
          </a:p>
          <a:p>
            <a:pPr lvl="0">
              <a:lnSpc>
                <a:spcPct val="150000"/>
              </a:lnSpc>
            </a:pPr>
            <a:r>
              <a:rPr lang="ko-KR" altLang="en-US" sz="1600" dirty="0" smtClean="0">
                <a:latin typeface="나눔고딕" pitchFamily="50" charset="-127"/>
                <a:ea typeface="나눔고딕" pitchFamily="50" charset="-127"/>
              </a:rPr>
              <a:t>불법회피 위해 송환대기실 이용신청서 작성 강제</a:t>
            </a:r>
            <a:endParaRPr lang="en-US" altLang="ko-KR" sz="1600" dirty="0" smtClean="0">
              <a:latin typeface="나눔고딕" pitchFamily="50" charset="-127"/>
              <a:ea typeface="나눔고딕" pitchFamily="50" charset="-127"/>
            </a:endParaRPr>
          </a:p>
          <a:p>
            <a:pPr lvl="0">
              <a:lnSpc>
                <a:spcPct val="150000"/>
              </a:lnSpc>
            </a:pPr>
            <a:r>
              <a:rPr lang="ko-KR" altLang="en-US" sz="1600" dirty="0" smtClean="0">
                <a:latin typeface="나눔고딕" pitchFamily="50" charset="-127"/>
                <a:ea typeface="나눔고딕" pitchFamily="50" charset="-127"/>
              </a:rPr>
              <a:t>응답자 </a:t>
            </a:r>
            <a:r>
              <a:rPr lang="en-US" altLang="ko-KR" sz="1600" dirty="0" smtClean="0">
                <a:latin typeface="나눔고딕" pitchFamily="50" charset="-127"/>
                <a:ea typeface="나눔고딕" pitchFamily="50" charset="-127"/>
              </a:rPr>
              <a:t>24 </a:t>
            </a:r>
            <a:r>
              <a:rPr lang="ko-KR" altLang="en-US" sz="1600" dirty="0" smtClean="0">
                <a:latin typeface="나눔고딕" pitchFamily="50" charset="-127"/>
                <a:ea typeface="나눔고딕" pitchFamily="50" charset="-127"/>
              </a:rPr>
              <a:t>중 </a:t>
            </a:r>
            <a:r>
              <a:rPr lang="en-US" altLang="ko-KR" sz="1600" dirty="0" smtClean="0">
                <a:latin typeface="나눔고딕" pitchFamily="50" charset="-127"/>
                <a:ea typeface="나눔고딕" pitchFamily="50" charset="-127"/>
              </a:rPr>
              <a:t>23</a:t>
            </a:r>
            <a:r>
              <a:rPr lang="ko-KR" altLang="en-US" sz="1600" dirty="0" smtClean="0">
                <a:latin typeface="나눔고딕" pitchFamily="50" charset="-127"/>
                <a:ea typeface="나눔고딕" pitchFamily="50" charset="-127"/>
              </a:rPr>
              <a:t>명 이용 신청서 내용 모른 채 사인 함</a:t>
            </a:r>
            <a:endParaRPr lang="en-US" altLang="ko-KR" sz="1600" dirty="0" smtClean="0">
              <a:latin typeface="나눔고딕" pitchFamily="50" charset="-127"/>
              <a:ea typeface="나눔고딕" pitchFamily="50" charset="-127"/>
            </a:endParaRPr>
          </a:p>
          <a:p>
            <a:pPr lvl="0">
              <a:lnSpc>
                <a:spcPct val="150000"/>
              </a:lnSpc>
            </a:pPr>
            <a:endParaRPr lang="en-US" altLang="ko-KR" sz="1600" dirty="0" smtClean="0">
              <a:latin typeface="나눔고딕" pitchFamily="50" charset="-127"/>
              <a:ea typeface="나눔고딕" pitchFamily="50" charset="-127"/>
            </a:endParaRPr>
          </a:p>
        </p:txBody>
      </p:sp>
      <p:sp>
        <p:nvSpPr>
          <p:cNvPr id="11" name="텍스트 개체 틀 9"/>
          <p:cNvSpPr txBox="1">
            <a:spLocks/>
          </p:cNvSpPr>
          <p:nvPr/>
        </p:nvSpPr>
        <p:spPr>
          <a:xfrm>
            <a:off x="4466187" y="2549506"/>
            <a:ext cx="5098725" cy="3778722"/>
          </a:xfrm>
          <a:prstGeom prst="rect">
            <a:avLst/>
          </a:prstGeom>
        </p:spPr>
        <p:txBody>
          <a:bodyPr lIns="0" tIns="0" rIns="0" bIns="0"/>
          <a:lstStyle/>
          <a:p>
            <a:pPr lvl="0">
              <a:lnSpc>
                <a:spcPct val="150000"/>
              </a:lnSpc>
            </a:pPr>
            <a:r>
              <a:rPr lang="ko-KR" altLang="en-US" sz="1600" dirty="0" smtClean="0">
                <a:latin typeface="나눔고딕" pitchFamily="50" charset="-127"/>
                <a:ea typeface="나눔고딕" pitchFamily="50" charset="-127"/>
              </a:rPr>
              <a:t>“</a:t>
            </a:r>
            <a:r>
              <a:rPr lang="ko-KR" altLang="en-US" sz="1600" dirty="0">
                <a:latin typeface="나눔고딕" pitchFamily="50" charset="-127"/>
                <a:ea typeface="나눔고딕" pitchFamily="50" charset="-127"/>
              </a:rPr>
              <a:t>사인하라고 준 종이가 있었으나 거절했어요</a:t>
            </a:r>
            <a:r>
              <a:rPr lang="en-US" altLang="ko-KR" sz="1600" dirty="0">
                <a:latin typeface="나눔고딕" pitchFamily="50" charset="-127"/>
                <a:ea typeface="나눔고딕" pitchFamily="50" charset="-127"/>
              </a:rPr>
              <a:t>. </a:t>
            </a:r>
            <a:r>
              <a:rPr lang="ko-KR" altLang="en-US" sz="1600" dirty="0">
                <a:latin typeface="나눔고딕" pitchFamily="50" charset="-127"/>
                <a:ea typeface="나눔고딕" pitchFamily="50" charset="-127"/>
              </a:rPr>
              <a:t>내가 무엇에 사인하는지 몰랐기 때문에요</a:t>
            </a:r>
            <a:r>
              <a:rPr lang="en-US" altLang="ko-KR" sz="1600" dirty="0">
                <a:latin typeface="나눔고딕" pitchFamily="50" charset="-127"/>
                <a:ea typeface="나눔고딕" pitchFamily="50" charset="-127"/>
              </a:rPr>
              <a:t>. </a:t>
            </a:r>
            <a:r>
              <a:rPr lang="ko-KR" altLang="en-US" sz="1600" dirty="0">
                <a:latin typeface="나눔고딕" pitchFamily="50" charset="-127"/>
                <a:ea typeface="나눔고딕" pitchFamily="50" charset="-127"/>
              </a:rPr>
              <a:t>사실 읽을 시간도 없었어요</a:t>
            </a:r>
            <a:r>
              <a:rPr lang="en-US" altLang="ko-KR" sz="1600" dirty="0">
                <a:latin typeface="나눔고딕" pitchFamily="50" charset="-127"/>
                <a:ea typeface="나눔고딕" pitchFamily="50" charset="-127"/>
              </a:rPr>
              <a:t>.”</a:t>
            </a:r>
          </a:p>
          <a:p>
            <a:pPr lvl="0">
              <a:lnSpc>
                <a:spcPct val="150000"/>
              </a:lnSpc>
            </a:pPr>
            <a:r>
              <a:rPr lang="en-US" altLang="ko-KR" sz="1600" dirty="0">
                <a:latin typeface="나눔고딕" pitchFamily="50" charset="-127"/>
                <a:ea typeface="나눔고딕" pitchFamily="50" charset="-127"/>
              </a:rPr>
              <a:t> </a:t>
            </a:r>
          </a:p>
          <a:p>
            <a:pPr lvl="0">
              <a:lnSpc>
                <a:spcPct val="150000"/>
              </a:lnSpc>
            </a:pPr>
            <a:r>
              <a:rPr lang="en-US" altLang="ko-KR" sz="1600" dirty="0">
                <a:latin typeface="나눔고딕" pitchFamily="50" charset="-127"/>
                <a:ea typeface="나눔고딕" pitchFamily="50" charset="-127"/>
              </a:rPr>
              <a:t>“</a:t>
            </a:r>
            <a:r>
              <a:rPr lang="ko-KR" altLang="en-US" sz="1600" dirty="0">
                <a:latin typeface="나눔고딕" pitchFamily="50" charset="-127"/>
                <a:ea typeface="나눔고딕" pitchFamily="50" charset="-127"/>
              </a:rPr>
              <a:t>머물기 위해 작성하는 서류라는 설명만 들었습니다</a:t>
            </a:r>
            <a:r>
              <a:rPr lang="en-US" altLang="ko-KR" sz="1600" dirty="0">
                <a:latin typeface="나눔고딕" pitchFamily="50" charset="-127"/>
                <a:ea typeface="나눔고딕" pitchFamily="50" charset="-127"/>
              </a:rPr>
              <a:t>.” </a:t>
            </a:r>
          </a:p>
          <a:p>
            <a:pPr lvl="0">
              <a:lnSpc>
                <a:spcPct val="150000"/>
              </a:lnSpc>
            </a:pPr>
            <a:r>
              <a:rPr lang="en-US" altLang="ko-KR" sz="1600" dirty="0">
                <a:latin typeface="나눔고딕" pitchFamily="50" charset="-127"/>
                <a:ea typeface="나눔고딕" pitchFamily="50" charset="-127"/>
              </a:rPr>
              <a:t> </a:t>
            </a:r>
          </a:p>
          <a:p>
            <a:pPr lvl="0">
              <a:lnSpc>
                <a:spcPct val="150000"/>
              </a:lnSpc>
            </a:pPr>
            <a:r>
              <a:rPr lang="en-US" altLang="ko-KR" sz="1600" dirty="0">
                <a:latin typeface="나눔고딕" pitchFamily="50" charset="-127"/>
                <a:ea typeface="나눔고딕" pitchFamily="50" charset="-127"/>
              </a:rPr>
              <a:t>“</a:t>
            </a:r>
            <a:r>
              <a:rPr lang="ko-KR" altLang="en-US" sz="1600" dirty="0">
                <a:latin typeface="나눔고딕" pitchFamily="50" charset="-127"/>
                <a:ea typeface="나눔고딕" pitchFamily="50" charset="-127"/>
              </a:rPr>
              <a:t>내가 </a:t>
            </a:r>
            <a:r>
              <a:rPr lang="ko-KR" altLang="en-US" sz="1600" dirty="0" err="1">
                <a:latin typeface="나눔고딕" pitchFamily="50" charset="-127"/>
                <a:ea typeface="나눔고딕" pitchFamily="50" charset="-127"/>
              </a:rPr>
              <a:t>어디가는지도</a:t>
            </a:r>
            <a:r>
              <a:rPr lang="ko-KR" altLang="en-US" sz="1600" dirty="0">
                <a:latin typeface="나눔고딕" pitchFamily="50" charset="-127"/>
                <a:ea typeface="나눔고딕" pitchFamily="50" charset="-127"/>
              </a:rPr>
              <a:t> 몰랐습니다</a:t>
            </a:r>
            <a:r>
              <a:rPr lang="en-US" altLang="ko-KR" sz="1600" dirty="0">
                <a:latin typeface="나눔고딕" pitchFamily="50" charset="-127"/>
                <a:ea typeface="나눔고딕" pitchFamily="50" charset="-127"/>
              </a:rPr>
              <a:t>. </a:t>
            </a:r>
            <a:r>
              <a:rPr lang="ko-KR" altLang="en-US" sz="1600" dirty="0">
                <a:latin typeface="나눔고딕" pitchFamily="50" charset="-127"/>
                <a:ea typeface="나눔고딕" pitchFamily="50" charset="-127"/>
              </a:rPr>
              <a:t>그냥 갔습니다</a:t>
            </a:r>
            <a:r>
              <a:rPr lang="en-US" altLang="ko-KR" sz="1600" dirty="0">
                <a:latin typeface="나눔고딕" pitchFamily="50" charset="-127"/>
                <a:ea typeface="나눔고딕" pitchFamily="50" charset="-127"/>
              </a:rPr>
              <a:t>.”</a:t>
            </a:r>
          </a:p>
          <a:p>
            <a:pPr lvl="0">
              <a:lnSpc>
                <a:spcPct val="150000"/>
              </a:lnSpc>
            </a:pPr>
            <a:r>
              <a:rPr lang="en-US" altLang="ko-KR" sz="1600" dirty="0">
                <a:latin typeface="나눔고딕" pitchFamily="50" charset="-127"/>
                <a:ea typeface="나눔고딕" pitchFamily="50" charset="-127"/>
              </a:rPr>
              <a:t> </a:t>
            </a:r>
          </a:p>
          <a:p>
            <a:pPr lvl="0">
              <a:lnSpc>
                <a:spcPct val="150000"/>
              </a:lnSpc>
            </a:pPr>
            <a:r>
              <a:rPr lang="en-US" altLang="ko-KR" sz="1600" dirty="0">
                <a:latin typeface="나눔고딕" pitchFamily="50" charset="-127"/>
                <a:ea typeface="나눔고딕" pitchFamily="50" charset="-127"/>
              </a:rPr>
              <a:t>“</a:t>
            </a:r>
            <a:r>
              <a:rPr lang="ko-KR" altLang="en-US" sz="1600" dirty="0">
                <a:latin typeface="나눔고딕" pitchFamily="50" charset="-127"/>
                <a:ea typeface="나눔고딕" pitchFamily="50" charset="-127"/>
              </a:rPr>
              <a:t>두 가지 옵션을 </a:t>
            </a:r>
            <a:r>
              <a:rPr lang="ko-KR" altLang="en-US" sz="1600" dirty="0" err="1">
                <a:latin typeface="나눔고딕" pitchFamily="50" charset="-127"/>
                <a:ea typeface="나눔고딕" pitchFamily="50" charset="-127"/>
              </a:rPr>
              <a:t>제시받았어요</a:t>
            </a:r>
            <a:r>
              <a:rPr lang="en-US" altLang="ko-KR" sz="1600" dirty="0">
                <a:latin typeface="나눔고딕" pitchFamily="50" charset="-127"/>
                <a:ea typeface="나눔고딕" pitchFamily="50" charset="-127"/>
              </a:rPr>
              <a:t>. 1</a:t>
            </a:r>
            <a:r>
              <a:rPr lang="ko-KR" altLang="en-US" sz="1600" dirty="0">
                <a:latin typeface="나눔고딕" pitchFamily="50" charset="-127"/>
                <a:ea typeface="나눔고딕" pitchFamily="50" charset="-127"/>
              </a:rPr>
              <a:t>층에 호텔이 있는데 </a:t>
            </a:r>
            <a:r>
              <a:rPr lang="en-US" altLang="ko-KR" sz="1600" dirty="0">
                <a:latin typeface="나눔고딕" pitchFamily="50" charset="-127"/>
                <a:ea typeface="나눔고딕" pitchFamily="50" charset="-127"/>
              </a:rPr>
              <a:t>1</a:t>
            </a:r>
            <a:r>
              <a:rPr lang="ko-KR" altLang="en-US" sz="1600" dirty="0">
                <a:latin typeface="나눔고딕" pitchFamily="50" charset="-127"/>
                <a:ea typeface="나눔고딕" pitchFamily="50" charset="-127"/>
              </a:rPr>
              <a:t>박에 </a:t>
            </a:r>
            <a:r>
              <a:rPr lang="en-US" altLang="ko-KR" sz="1600" dirty="0">
                <a:latin typeface="나눔고딕" pitchFamily="50" charset="-127"/>
                <a:ea typeface="나눔고딕" pitchFamily="50" charset="-127"/>
              </a:rPr>
              <a:t>150</a:t>
            </a:r>
            <a:r>
              <a:rPr lang="ko-KR" altLang="en-US" sz="1600" dirty="0">
                <a:latin typeface="나눔고딕" pitchFamily="50" charset="-127"/>
                <a:ea typeface="나눔고딕" pitchFamily="50" charset="-127"/>
              </a:rPr>
              <a:t>달러 지급해야 한다고 해서 감당할 능력이 안되어서 송환대기실에 있겠다고 했어요</a:t>
            </a:r>
            <a:r>
              <a:rPr lang="en-US" altLang="ko-KR" sz="1600" dirty="0">
                <a:latin typeface="나눔고딕" pitchFamily="50" charset="-127"/>
                <a:ea typeface="나눔고딕" pitchFamily="50" charset="-127"/>
              </a:rPr>
              <a:t>.”</a:t>
            </a:r>
          </a:p>
          <a:p>
            <a:pPr lvl="0">
              <a:lnSpc>
                <a:spcPct val="150000"/>
              </a:lnSpc>
            </a:pPr>
            <a:endParaRPr lang="en-US" altLang="ko-KR" sz="1600" dirty="0" smtClean="0">
              <a:latin typeface="나눔고딕" pitchFamily="50" charset="-127"/>
              <a:ea typeface="나눔고딕" pitchFamily="50" charset="-127"/>
            </a:endParaRPr>
          </a:p>
          <a:p>
            <a:pPr lvl="0">
              <a:lnSpc>
                <a:spcPct val="150000"/>
              </a:lnSpc>
            </a:pPr>
            <a:endParaRPr lang="en-US" altLang="ko-KR" sz="1600" dirty="0">
              <a:latin typeface="나눔고딕" pitchFamily="50" charset="-127"/>
              <a:ea typeface="나눔고딕" pitchFamily="50" charset="-127"/>
            </a:endParaRPr>
          </a:p>
          <a:p>
            <a:pPr lvl="0">
              <a:lnSpc>
                <a:spcPct val="150000"/>
              </a:lnSpc>
            </a:pPr>
            <a:endParaRPr lang="en-US" altLang="ko-KR" sz="1600" dirty="0" smtClean="0">
              <a:latin typeface="나눔고딕" pitchFamily="50" charset="-127"/>
              <a:ea typeface="나눔고딕" pitchFamily="50" charset="-127"/>
            </a:endParaRPr>
          </a:p>
        </p:txBody>
      </p:sp>
      <p:sp>
        <p:nvSpPr>
          <p:cNvPr id="13" name="텍스트 개체 틀 9"/>
          <p:cNvSpPr txBox="1">
            <a:spLocks/>
          </p:cNvSpPr>
          <p:nvPr/>
        </p:nvSpPr>
        <p:spPr>
          <a:xfrm>
            <a:off x="4350075" y="6608523"/>
            <a:ext cx="5940000" cy="1587525"/>
          </a:xfrm>
          <a:prstGeom prst="rect">
            <a:avLst/>
          </a:prstGeom>
        </p:spPr>
        <p:txBody>
          <a:bodyPr lIns="0" tIns="0" rIns="0" bIns="0"/>
          <a:lstStyle/>
          <a:p>
            <a:pPr lvl="0">
              <a:lnSpc>
                <a:spcPct val="150000"/>
              </a:lnSpc>
            </a:pPr>
            <a:r>
              <a:rPr lang="ko-KR" altLang="en-US" sz="1600" dirty="0" smtClean="0">
                <a:solidFill>
                  <a:srgbClr val="745EA8"/>
                </a:solidFill>
                <a:latin typeface="나눔고딕" pitchFamily="50" charset="-127"/>
                <a:ea typeface="나눔고딕" pitchFamily="50" charset="-127"/>
              </a:rPr>
              <a:t>모든 응답자</a:t>
            </a:r>
            <a:r>
              <a:rPr lang="en-US" altLang="ko-KR" sz="1600" dirty="0">
                <a:solidFill>
                  <a:srgbClr val="745EA8"/>
                </a:solidFill>
                <a:latin typeface="나눔고딕" pitchFamily="50" charset="-127"/>
                <a:ea typeface="나눔고딕" pitchFamily="50" charset="-127"/>
              </a:rPr>
              <a:t> </a:t>
            </a:r>
            <a:r>
              <a:rPr lang="en-US" altLang="ko-KR" sz="1600" dirty="0" smtClean="0">
                <a:solidFill>
                  <a:srgbClr val="745EA8"/>
                </a:solidFill>
                <a:latin typeface="나눔고딕" pitchFamily="50" charset="-127"/>
                <a:ea typeface="나눔고딕" pitchFamily="50" charset="-127"/>
              </a:rPr>
              <a:t>: “</a:t>
            </a:r>
            <a:r>
              <a:rPr lang="ko-KR" altLang="en-US" sz="1600" dirty="0" smtClean="0">
                <a:solidFill>
                  <a:srgbClr val="745EA8"/>
                </a:solidFill>
                <a:latin typeface="나눔고딕" pitchFamily="50" charset="-127"/>
                <a:ea typeface="나눔고딕" pitchFamily="50" charset="-127"/>
              </a:rPr>
              <a:t>출입이 자유롭지 않다</a:t>
            </a:r>
            <a:r>
              <a:rPr lang="en-US" altLang="ko-KR" sz="1600" dirty="0" smtClean="0">
                <a:solidFill>
                  <a:srgbClr val="745EA8"/>
                </a:solidFill>
                <a:latin typeface="나눔고딕" pitchFamily="50" charset="-127"/>
                <a:ea typeface="나눔고딕" pitchFamily="50" charset="-127"/>
              </a:rPr>
              <a:t>”</a:t>
            </a:r>
          </a:p>
          <a:p>
            <a:pPr lvl="0">
              <a:lnSpc>
                <a:spcPct val="150000"/>
              </a:lnSpc>
            </a:pPr>
            <a:r>
              <a:rPr lang="en-US" altLang="ko-KR" sz="1600" dirty="0" smtClean="0">
                <a:latin typeface="나눔고딕" pitchFamily="50" charset="-127"/>
                <a:ea typeface="나눔고딕" pitchFamily="50" charset="-127"/>
              </a:rPr>
              <a:t>= </a:t>
            </a:r>
            <a:r>
              <a:rPr lang="ko-KR" altLang="en-US" sz="1600" dirty="0" smtClean="0">
                <a:latin typeface="나눔고딕" pitchFamily="50" charset="-127"/>
                <a:ea typeface="나눔고딕" pitchFamily="50" charset="-127"/>
              </a:rPr>
              <a:t>송환대기실이 개방형으로 운영되지 않고 있음</a:t>
            </a:r>
            <a:r>
              <a:rPr lang="en-US" altLang="ko-KR" sz="1600" dirty="0" smtClean="0">
                <a:latin typeface="나눔고딕" pitchFamily="50" charset="-127"/>
                <a:ea typeface="나눔고딕" pitchFamily="50" charset="-127"/>
              </a:rPr>
              <a:t>.</a:t>
            </a:r>
          </a:p>
        </p:txBody>
      </p:sp>
    </p:spTree>
    <p:extLst>
      <p:ext uri="{BB962C8B-B14F-4D97-AF65-F5344CB8AC3E}">
        <p14:creationId xmlns:p14="http://schemas.microsoft.com/office/powerpoint/2010/main" val="2296669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6"/>
          <p:cNvSpPr>
            <a:spLocks noGrp="1"/>
          </p:cNvSpPr>
          <p:nvPr>
            <p:ph type="body" sz="quarter" idx="12"/>
          </p:nvPr>
        </p:nvSpPr>
        <p:spPr>
          <a:xfrm>
            <a:off x="1098000" y="410400"/>
            <a:ext cx="2880000" cy="2520000"/>
          </a:xfrm>
        </p:spPr>
        <p:txBody>
          <a:bodyPr/>
          <a:lstStyle/>
          <a:p>
            <a:r>
              <a:rPr lang="ko-KR" altLang="en-US" spc="0" dirty="0" smtClean="0"/>
              <a:t>열악한</a:t>
            </a:r>
            <a:endParaRPr lang="en-US" altLang="ko-KR" spc="0" dirty="0" smtClean="0"/>
          </a:p>
          <a:p>
            <a:r>
              <a:rPr lang="ko-KR" altLang="en-US" spc="0" dirty="0" smtClean="0"/>
              <a:t>송환대기실</a:t>
            </a:r>
            <a:endParaRPr lang="en-US" altLang="ko-KR" spc="0" dirty="0" smtClean="0"/>
          </a:p>
          <a:p>
            <a:endParaRPr lang="en-US" altLang="ko-KR" spc="0" dirty="0" smtClean="0"/>
          </a:p>
          <a:p>
            <a:r>
              <a:rPr lang="ko-KR" altLang="en-US" spc="0" dirty="0" smtClean="0"/>
              <a:t>환경</a:t>
            </a:r>
            <a:r>
              <a:rPr lang="en-US" altLang="ko-KR" spc="0" dirty="0" smtClean="0"/>
              <a:t>.</a:t>
            </a:r>
            <a:endParaRPr lang="ko-KR" altLang="en-US" spc="0" dirty="0"/>
          </a:p>
        </p:txBody>
      </p:sp>
      <p:sp>
        <p:nvSpPr>
          <p:cNvPr id="8" name="텍스트 개체 틀 7"/>
          <p:cNvSpPr>
            <a:spLocks noGrp="1"/>
          </p:cNvSpPr>
          <p:nvPr>
            <p:ph type="body" sz="quarter" idx="14"/>
          </p:nvPr>
        </p:nvSpPr>
        <p:spPr>
          <a:xfrm>
            <a:off x="4320000" y="439200"/>
            <a:ext cx="5760000" cy="540000"/>
          </a:xfrm>
        </p:spPr>
        <p:txBody>
          <a:bodyPr/>
          <a:lstStyle/>
          <a:p>
            <a:r>
              <a:rPr lang="ko-KR" altLang="en-US" spc="0" dirty="0" smtClean="0"/>
              <a:t>전반적 환경</a:t>
            </a:r>
            <a:endParaRPr lang="ko-KR" altLang="en-US" spc="0" dirty="0"/>
          </a:p>
        </p:txBody>
      </p:sp>
      <p:sp>
        <p:nvSpPr>
          <p:cNvPr id="6" name="텍스트 개체 틀 5"/>
          <p:cNvSpPr>
            <a:spLocks noGrp="1"/>
          </p:cNvSpPr>
          <p:nvPr>
            <p:ph type="body" sz="quarter" idx="11"/>
          </p:nvPr>
        </p:nvSpPr>
        <p:spPr>
          <a:xfrm>
            <a:off x="136800" y="3690000"/>
            <a:ext cx="1620000" cy="2412000"/>
          </a:xfrm>
        </p:spPr>
        <p:txBody>
          <a:bodyPr/>
          <a:lstStyle/>
          <a:p>
            <a:r>
              <a:rPr lang="en-US" altLang="ko-KR" dirty="0" smtClean="0">
                <a:solidFill>
                  <a:srgbClr val="E1E2E3"/>
                </a:solidFill>
              </a:rPr>
              <a:t>2</a:t>
            </a:r>
            <a:endParaRPr lang="ko-KR" altLang="en-US" dirty="0">
              <a:solidFill>
                <a:srgbClr val="E1E2E3"/>
              </a:solidFill>
            </a:endParaRPr>
          </a:p>
        </p:txBody>
      </p:sp>
      <p:sp>
        <p:nvSpPr>
          <p:cNvPr id="12" name="텍스트 개체 틀 8"/>
          <p:cNvSpPr>
            <a:spLocks noGrp="1"/>
          </p:cNvSpPr>
          <p:nvPr>
            <p:ph type="body" sz="quarter" idx="16"/>
          </p:nvPr>
        </p:nvSpPr>
        <p:spPr>
          <a:xfrm rot="16200000">
            <a:off x="7556400" y="3405600"/>
            <a:ext cx="5702400" cy="720000"/>
          </a:xfrm>
        </p:spPr>
        <p:txBody>
          <a:bodyPr/>
          <a:lstStyle/>
          <a:p>
            <a:r>
              <a:rPr lang="en-US" altLang="ko-KR" dirty="0" smtClean="0"/>
              <a:t>asylum at airport</a:t>
            </a:r>
            <a:endParaRPr lang="ko-KR" altLang="en-US" dirty="0"/>
          </a:p>
        </p:txBody>
      </p:sp>
      <p:sp>
        <p:nvSpPr>
          <p:cNvPr id="9" name="텍스트 개체 틀 9"/>
          <p:cNvSpPr txBox="1">
            <a:spLocks/>
          </p:cNvSpPr>
          <p:nvPr/>
        </p:nvSpPr>
        <p:spPr>
          <a:xfrm>
            <a:off x="4350075" y="1090823"/>
            <a:ext cx="5940000" cy="6122777"/>
          </a:xfrm>
          <a:prstGeom prst="rect">
            <a:avLst/>
          </a:prstGeom>
        </p:spPr>
        <p:txBody>
          <a:bodyPr lIns="0" tIns="0" rIns="0" bIns="0"/>
          <a:lstStyle/>
          <a:p>
            <a:pPr lvl="0">
              <a:lnSpc>
                <a:spcPct val="150000"/>
              </a:lnSpc>
            </a:pPr>
            <a:r>
              <a:rPr lang="ko-KR" altLang="en-US" sz="1600" dirty="0" smtClean="0">
                <a:latin typeface="나눔고딕" pitchFamily="50" charset="-127"/>
                <a:ea typeface="나눔고딕" pitchFamily="50" charset="-127"/>
              </a:rPr>
              <a:t>인천공항건물 출입국장 </a:t>
            </a:r>
            <a:r>
              <a:rPr lang="en-US" altLang="ko-KR" sz="1600" dirty="0" smtClean="0">
                <a:latin typeface="나눔고딕" pitchFamily="50" charset="-127"/>
                <a:ea typeface="나눔고딕" pitchFamily="50" charset="-127"/>
              </a:rPr>
              <a:t>2</a:t>
            </a:r>
            <a:r>
              <a:rPr lang="ko-KR" altLang="en-US" sz="1600" dirty="0" smtClean="0">
                <a:latin typeface="나눔고딕" pitchFamily="50" charset="-127"/>
                <a:ea typeface="나눔고딕" pitchFamily="50" charset="-127"/>
              </a:rPr>
              <a:t>층 내 위치</a:t>
            </a:r>
            <a:endParaRPr lang="en-US" altLang="ko-KR" sz="1600" dirty="0" smtClean="0">
              <a:latin typeface="나눔고딕" pitchFamily="50" charset="-127"/>
              <a:ea typeface="나눔고딕" pitchFamily="50" charset="-127"/>
            </a:endParaRPr>
          </a:p>
          <a:p>
            <a:pPr lvl="0">
              <a:lnSpc>
                <a:spcPct val="150000"/>
              </a:lnSpc>
            </a:pPr>
            <a:r>
              <a:rPr lang="ko-KR" altLang="en-US" sz="1600" dirty="0" smtClean="0">
                <a:latin typeface="나눔고딕" pitchFamily="50" charset="-127"/>
                <a:ea typeface="나눔고딕" pitchFamily="50" charset="-127"/>
              </a:rPr>
              <a:t>남녀 각 큰 방 </a:t>
            </a:r>
            <a:r>
              <a:rPr lang="en-US" altLang="ko-KR" sz="1600" dirty="0" smtClean="0">
                <a:latin typeface="나눔고딕" pitchFamily="50" charset="-127"/>
                <a:ea typeface="나눔고딕" pitchFamily="50" charset="-127"/>
              </a:rPr>
              <a:t>1</a:t>
            </a:r>
            <a:r>
              <a:rPr lang="ko-KR" altLang="en-US" sz="1600" dirty="0" smtClean="0">
                <a:latin typeface="나눔고딕" pitchFamily="50" charset="-127"/>
                <a:ea typeface="나눔고딕" pitchFamily="50" charset="-127"/>
              </a:rPr>
              <a:t>개</a:t>
            </a:r>
            <a:endParaRPr lang="en-US" altLang="ko-KR" sz="1600" dirty="0" smtClean="0">
              <a:latin typeface="나눔고딕" pitchFamily="50" charset="-127"/>
              <a:ea typeface="나눔고딕" pitchFamily="50" charset="-127"/>
            </a:endParaRPr>
          </a:p>
          <a:p>
            <a:pPr lvl="0">
              <a:lnSpc>
                <a:spcPct val="150000"/>
              </a:lnSpc>
            </a:pPr>
            <a:r>
              <a:rPr lang="ko-KR" altLang="en-US" sz="1600" dirty="0" smtClean="0">
                <a:latin typeface="나눔고딕" pitchFamily="50" charset="-127"/>
                <a:ea typeface="나눔고딕" pitchFamily="50" charset="-127"/>
              </a:rPr>
              <a:t>직원 사무공강 및 휴게실</a:t>
            </a:r>
            <a:endParaRPr lang="en-US" altLang="ko-KR" sz="1600" dirty="0" smtClean="0">
              <a:latin typeface="나눔고딕" pitchFamily="50" charset="-127"/>
              <a:ea typeface="나눔고딕" pitchFamily="50" charset="-127"/>
            </a:endParaRPr>
          </a:p>
          <a:p>
            <a:pPr lvl="0">
              <a:lnSpc>
                <a:spcPct val="150000"/>
              </a:lnSpc>
            </a:pPr>
            <a:r>
              <a:rPr lang="ko-KR" altLang="en-US" sz="1600" dirty="0" smtClean="0">
                <a:latin typeface="나눔고딕" pitchFamily="50" charset="-127"/>
                <a:ea typeface="나눔고딕" pitchFamily="50" charset="-127"/>
              </a:rPr>
              <a:t>화장실</a:t>
            </a:r>
            <a:endParaRPr lang="en-US" altLang="ko-KR" sz="1600" dirty="0" smtClean="0">
              <a:latin typeface="나눔고딕" pitchFamily="50" charset="-127"/>
              <a:ea typeface="나눔고딕" pitchFamily="50" charset="-127"/>
            </a:endParaRPr>
          </a:p>
          <a:p>
            <a:pPr lvl="0">
              <a:lnSpc>
                <a:spcPct val="150000"/>
              </a:lnSpc>
            </a:pPr>
            <a:r>
              <a:rPr lang="ko-KR" altLang="en-US" sz="1600" dirty="0" smtClean="0">
                <a:latin typeface="나눔고딕" pitchFamily="50" charset="-127"/>
                <a:ea typeface="나눔고딕" pitchFamily="50" charset="-127"/>
              </a:rPr>
              <a:t>외부와 차단</a:t>
            </a:r>
            <a:r>
              <a:rPr lang="en-US" altLang="ko-KR" sz="1600" dirty="0" smtClean="0">
                <a:latin typeface="나눔고딕" pitchFamily="50" charset="-127"/>
                <a:ea typeface="나눔고딕" pitchFamily="50" charset="-127"/>
              </a:rPr>
              <a:t>, </a:t>
            </a:r>
            <a:r>
              <a:rPr lang="ko-KR" altLang="en-US" sz="1600" dirty="0" smtClean="0">
                <a:latin typeface="나눔고딕" pitchFamily="50" charset="-127"/>
                <a:ea typeface="나눔고딕" pitchFamily="50" charset="-127"/>
              </a:rPr>
              <a:t>햇빛 들어오지 않음</a:t>
            </a:r>
            <a:endParaRPr lang="en-US" altLang="ko-KR" sz="1600" dirty="0" smtClean="0">
              <a:latin typeface="나눔고딕" pitchFamily="50" charset="-127"/>
              <a:ea typeface="나눔고딕" pitchFamily="50" charset="-127"/>
            </a:endParaRPr>
          </a:p>
          <a:p>
            <a:pPr>
              <a:lnSpc>
                <a:spcPct val="150000"/>
              </a:lnSpc>
            </a:pPr>
            <a:r>
              <a:rPr lang="ko-KR" altLang="en-US" sz="1600" dirty="0">
                <a:latin typeface="나눔고딕" pitchFamily="50" charset="-127"/>
                <a:ea typeface="나눔고딕" pitchFamily="50" charset="-127"/>
              </a:rPr>
              <a:t>창문 없음</a:t>
            </a:r>
            <a:endParaRPr lang="en-US" altLang="ko-KR" sz="1600" dirty="0">
              <a:latin typeface="나눔고딕" pitchFamily="50" charset="-127"/>
              <a:ea typeface="나눔고딕" pitchFamily="50" charset="-127"/>
            </a:endParaRPr>
          </a:p>
          <a:p>
            <a:pPr lvl="0">
              <a:lnSpc>
                <a:spcPct val="150000"/>
              </a:lnSpc>
            </a:pPr>
            <a:endParaRPr lang="en-US" altLang="ko-KR" sz="1600" dirty="0" smtClean="0">
              <a:latin typeface="나눔고딕" pitchFamily="50" charset="-127"/>
              <a:ea typeface="나눔고딕" pitchFamily="50" charset="-127"/>
            </a:endParaRPr>
          </a:p>
          <a:p>
            <a:pPr lvl="0">
              <a:lnSpc>
                <a:spcPct val="150000"/>
              </a:lnSpc>
            </a:pPr>
            <a:r>
              <a:rPr lang="en-US" altLang="ko-KR" sz="1600" dirty="0" smtClean="0">
                <a:latin typeface="나눔고딕" pitchFamily="50" charset="-127"/>
                <a:ea typeface="나눔고딕" pitchFamily="50" charset="-127"/>
              </a:rPr>
              <a:t>24</a:t>
            </a:r>
            <a:r>
              <a:rPr lang="ko-KR" altLang="en-US" sz="1600" dirty="0" smtClean="0">
                <a:latin typeface="나눔고딕" pitchFamily="50" charset="-127"/>
                <a:ea typeface="나눔고딕" pitchFamily="50" charset="-127"/>
              </a:rPr>
              <a:t>시간 점등으로 밤낮 구별 불가능</a:t>
            </a:r>
            <a:endParaRPr lang="en-US" altLang="ko-KR" sz="1600" dirty="0" smtClean="0">
              <a:latin typeface="나눔고딕" pitchFamily="50" charset="-127"/>
              <a:ea typeface="나눔고딕" pitchFamily="50" charset="-127"/>
            </a:endParaRPr>
          </a:p>
          <a:p>
            <a:pPr lvl="0">
              <a:lnSpc>
                <a:spcPct val="150000"/>
              </a:lnSpc>
            </a:pPr>
            <a:r>
              <a:rPr lang="ko-KR" altLang="en-US" sz="1600" dirty="0" smtClean="0">
                <a:latin typeface="나눔고딕" pitchFamily="50" charset="-127"/>
                <a:ea typeface="나눔고딕" pitchFamily="50" charset="-127"/>
              </a:rPr>
              <a:t>투명 벽 통해 직원들이 상시 감시 가능 </a:t>
            </a:r>
            <a:endParaRPr lang="en-US" altLang="ko-KR" sz="1600" dirty="0" smtClean="0">
              <a:latin typeface="나눔고딕" pitchFamily="50" charset="-127"/>
              <a:ea typeface="나눔고딕" pitchFamily="50" charset="-127"/>
            </a:endParaRPr>
          </a:p>
          <a:p>
            <a:pPr lvl="0">
              <a:lnSpc>
                <a:spcPct val="150000"/>
              </a:lnSpc>
            </a:pPr>
            <a:endParaRPr lang="en-US" altLang="ko-KR" sz="1600" dirty="0">
              <a:latin typeface="나눔고딕" pitchFamily="50" charset="-127"/>
              <a:ea typeface="나눔고딕" pitchFamily="50" charset="-127"/>
            </a:endParaRPr>
          </a:p>
          <a:p>
            <a:pPr lvl="0">
              <a:lnSpc>
                <a:spcPct val="150000"/>
              </a:lnSpc>
            </a:pPr>
            <a:r>
              <a:rPr lang="ko-KR" altLang="en-US" sz="1600" dirty="0" smtClean="0">
                <a:latin typeface="나눔고딕" pitchFamily="50" charset="-127"/>
                <a:ea typeface="나눔고딕" pitchFamily="50" charset="-127"/>
              </a:rPr>
              <a:t>숙박 위한 정상적 침대</a:t>
            </a:r>
            <a:r>
              <a:rPr lang="en-US" altLang="ko-KR" sz="1600" dirty="0" smtClean="0">
                <a:latin typeface="나눔고딕" pitchFamily="50" charset="-127"/>
                <a:ea typeface="나눔고딕" pitchFamily="50" charset="-127"/>
              </a:rPr>
              <a:t>, </a:t>
            </a:r>
            <a:r>
              <a:rPr lang="ko-KR" altLang="en-US" sz="1600" dirty="0" smtClean="0">
                <a:latin typeface="나눔고딕" pitchFamily="50" charset="-127"/>
                <a:ea typeface="나눔고딕" pitchFamily="50" charset="-127"/>
              </a:rPr>
              <a:t>침구 부재</a:t>
            </a:r>
            <a:endParaRPr lang="en-US" altLang="ko-KR" sz="1600" dirty="0" smtClean="0">
              <a:latin typeface="나눔고딕" pitchFamily="50" charset="-127"/>
              <a:ea typeface="나눔고딕" pitchFamily="50" charset="-127"/>
            </a:endParaRPr>
          </a:p>
          <a:p>
            <a:pPr lvl="0">
              <a:lnSpc>
                <a:spcPct val="150000"/>
              </a:lnSpc>
            </a:pPr>
            <a:r>
              <a:rPr lang="ko-KR" altLang="en-US" sz="1600" dirty="0" smtClean="0">
                <a:latin typeface="나눔고딕" pitchFamily="50" charset="-127"/>
                <a:ea typeface="나눔고딕" pitchFamily="50" charset="-127"/>
              </a:rPr>
              <a:t>부족한 담요</a:t>
            </a:r>
            <a:endParaRPr lang="en-US" altLang="ko-KR" sz="1600" dirty="0" smtClean="0">
              <a:latin typeface="나눔고딕" pitchFamily="50" charset="-127"/>
              <a:ea typeface="나눔고딕" pitchFamily="50" charset="-127"/>
            </a:endParaRPr>
          </a:p>
          <a:p>
            <a:pPr lvl="0">
              <a:lnSpc>
                <a:spcPct val="150000"/>
              </a:lnSpc>
            </a:pPr>
            <a:r>
              <a:rPr lang="ko-KR" altLang="en-US" sz="1600" dirty="0" smtClean="0">
                <a:latin typeface="나눔고딕" pitchFamily="50" charset="-127"/>
                <a:ea typeface="나눔고딕" pitchFamily="50" charset="-127"/>
              </a:rPr>
              <a:t>평상 부족 시 바닥에 박스를 깔고 잠 </a:t>
            </a:r>
            <a:endParaRPr lang="en-US" altLang="ko-KR" sz="1600" dirty="0" smtClean="0">
              <a:latin typeface="나눔고딕" pitchFamily="50" charset="-127"/>
              <a:ea typeface="나눔고딕" pitchFamily="50" charset="-127"/>
            </a:endParaRPr>
          </a:p>
          <a:p>
            <a:pPr lvl="0">
              <a:lnSpc>
                <a:spcPct val="150000"/>
              </a:lnSpc>
            </a:pPr>
            <a:endParaRPr lang="en-US" altLang="ko-KR" sz="1600" dirty="0">
              <a:latin typeface="나눔고딕" pitchFamily="50" charset="-127"/>
              <a:ea typeface="나눔고딕" pitchFamily="50" charset="-127"/>
            </a:endParaRPr>
          </a:p>
          <a:p>
            <a:pPr lvl="0">
              <a:lnSpc>
                <a:spcPct val="150000"/>
              </a:lnSpc>
            </a:pPr>
            <a:r>
              <a:rPr lang="ko-KR" altLang="en-US" sz="1600" dirty="0" smtClean="0">
                <a:latin typeface="나눔고딕" pitchFamily="50" charset="-127"/>
                <a:ea typeface="나눔고딕" pitchFamily="50" charset="-127"/>
              </a:rPr>
              <a:t>세면용품 없음</a:t>
            </a:r>
            <a:endParaRPr lang="en-US" altLang="ko-KR" sz="1600" dirty="0" smtClean="0">
              <a:latin typeface="나눔고딕" pitchFamily="50" charset="-127"/>
              <a:ea typeface="나눔고딕" pitchFamily="50" charset="-127"/>
            </a:endParaRPr>
          </a:p>
          <a:p>
            <a:pPr lvl="0">
              <a:lnSpc>
                <a:spcPct val="150000"/>
              </a:lnSpc>
            </a:pPr>
            <a:r>
              <a:rPr lang="ko-KR" altLang="en-US" sz="1600" dirty="0" smtClean="0">
                <a:latin typeface="나눔고딕" pitchFamily="50" charset="-127"/>
                <a:ea typeface="나눔고딕" pitchFamily="50" charset="-127"/>
              </a:rPr>
              <a:t>세탁시설 없음 </a:t>
            </a:r>
            <a:r>
              <a:rPr lang="en-US" altLang="ko-KR" sz="1600" dirty="0" smtClean="0">
                <a:latin typeface="나눔고딕" pitchFamily="50" charset="-127"/>
                <a:ea typeface="나눔고딕" pitchFamily="50" charset="-127"/>
              </a:rPr>
              <a:t>– </a:t>
            </a:r>
            <a:r>
              <a:rPr lang="ko-KR" altLang="en-US" sz="1600" dirty="0" smtClean="0">
                <a:latin typeface="나눔고딕" pitchFamily="50" charset="-127"/>
                <a:ea typeface="나눔고딕" pitchFamily="50" charset="-127"/>
              </a:rPr>
              <a:t>건조장소 없음</a:t>
            </a:r>
            <a:endParaRPr lang="en-US" altLang="ko-KR" sz="1600" dirty="0" smtClean="0">
              <a:latin typeface="나눔고딕" pitchFamily="50" charset="-127"/>
              <a:ea typeface="나눔고딕" pitchFamily="50" charset="-127"/>
            </a:endParaRPr>
          </a:p>
        </p:txBody>
      </p:sp>
    </p:spTree>
    <p:extLst>
      <p:ext uri="{BB962C8B-B14F-4D97-AF65-F5344CB8AC3E}">
        <p14:creationId xmlns:p14="http://schemas.microsoft.com/office/powerpoint/2010/main" val="2335058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descr="p03_경과보고서2.jpg"/>
          <p:cNvPicPr>
            <a:picLocks noChangeAspect="1"/>
          </p:cNvPicPr>
          <p:nvPr/>
        </p:nvPicPr>
        <p:blipFill>
          <a:blip r:embed="rId3" cstate="print"/>
          <a:stretch>
            <a:fillRect/>
          </a:stretch>
        </p:blipFill>
        <p:spPr>
          <a:xfrm>
            <a:off x="508" y="1111"/>
            <a:ext cx="10692384" cy="7559040"/>
          </a:xfrm>
          <a:prstGeom prst="rect">
            <a:avLst/>
          </a:prstGeom>
        </p:spPr>
      </p:pic>
      <p:sp>
        <p:nvSpPr>
          <p:cNvPr id="8" name="TextBox 9"/>
          <p:cNvSpPr txBox="1"/>
          <p:nvPr/>
        </p:nvSpPr>
        <p:spPr>
          <a:xfrm rot="16200000">
            <a:off x="9410548" y="5895186"/>
            <a:ext cx="2081243" cy="107722"/>
          </a:xfrm>
          <a:prstGeom prst="rect">
            <a:avLst/>
          </a:prstGeom>
          <a:noFill/>
        </p:spPr>
        <p:txBody>
          <a:bodyPr wrap="square" lIns="0" tIns="0" rIns="0" bIns="0" rtlCol="0">
            <a:spAutoFit/>
          </a:bodyPr>
          <a:lstStyle>
            <a:defPPr>
              <a:defRPr lang="ko-KR"/>
            </a:defPPr>
            <a:lvl1pPr marL="0" algn="l" defTabSz="1043056" rtl="0" eaLnBrk="1" latinLnBrk="1" hangingPunct="1">
              <a:defRPr sz="2100" kern="1200">
                <a:solidFill>
                  <a:schemeClr val="tx1"/>
                </a:solidFill>
                <a:latin typeface="+mn-lt"/>
                <a:ea typeface="+mn-ea"/>
                <a:cs typeface="+mn-cs"/>
              </a:defRPr>
            </a:lvl1pPr>
            <a:lvl2pPr marL="521528" algn="l" defTabSz="1043056" rtl="0" eaLnBrk="1" latinLnBrk="1" hangingPunct="1">
              <a:defRPr sz="2100" kern="1200">
                <a:solidFill>
                  <a:schemeClr val="tx1"/>
                </a:solidFill>
                <a:latin typeface="+mn-lt"/>
                <a:ea typeface="+mn-ea"/>
                <a:cs typeface="+mn-cs"/>
              </a:defRPr>
            </a:lvl2pPr>
            <a:lvl3pPr marL="1043056" algn="l" defTabSz="1043056" rtl="0" eaLnBrk="1" latinLnBrk="1" hangingPunct="1">
              <a:defRPr sz="2100" kern="1200">
                <a:solidFill>
                  <a:schemeClr val="tx1"/>
                </a:solidFill>
                <a:latin typeface="+mn-lt"/>
                <a:ea typeface="+mn-ea"/>
                <a:cs typeface="+mn-cs"/>
              </a:defRPr>
            </a:lvl3pPr>
            <a:lvl4pPr marL="1564584" algn="l" defTabSz="1043056" rtl="0" eaLnBrk="1" latinLnBrk="1" hangingPunct="1">
              <a:defRPr sz="2100" kern="1200">
                <a:solidFill>
                  <a:schemeClr val="tx1"/>
                </a:solidFill>
                <a:latin typeface="+mn-lt"/>
                <a:ea typeface="+mn-ea"/>
                <a:cs typeface="+mn-cs"/>
              </a:defRPr>
            </a:lvl4pPr>
            <a:lvl5pPr marL="2086112" algn="l" defTabSz="1043056" rtl="0" eaLnBrk="1" latinLnBrk="1" hangingPunct="1">
              <a:defRPr sz="2100" kern="1200">
                <a:solidFill>
                  <a:schemeClr val="tx1"/>
                </a:solidFill>
                <a:latin typeface="+mn-lt"/>
                <a:ea typeface="+mn-ea"/>
                <a:cs typeface="+mn-cs"/>
              </a:defRPr>
            </a:lvl5pPr>
            <a:lvl6pPr marL="2607640" algn="l" defTabSz="1043056" rtl="0" eaLnBrk="1" latinLnBrk="1" hangingPunct="1">
              <a:defRPr sz="2100" kern="1200">
                <a:solidFill>
                  <a:schemeClr val="tx1"/>
                </a:solidFill>
                <a:latin typeface="+mn-lt"/>
                <a:ea typeface="+mn-ea"/>
                <a:cs typeface="+mn-cs"/>
              </a:defRPr>
            </a:lvl6pPr>
            <a:lvl7pPr marL="3129168" algn="l" defTabSz="1043056" rtl="0" eaLnBrk="1" latinLnBrk="1" hangingPunct="1">
              <a:defRPr sz="2100" kern="1200">
                <a:solidFill>
                  <a:schemeClr val="tx1"/>
                </a:solidFill>
                <a:latin typeface="+mn-lt"/>
                <a:ea typeface="+mn-ea"/>
                <a:cs typeface="+mn-cs"/>
              </a:defRPr>
            </a:lvl7pPr>
            <a:lvl8pPr marL="3650696" algn="l" defTabSz="1043056" rtl="0" eaLnBrk="1" latinLnBrk="1" hangingPunct="1">
              <a:defRPr sz="2100" kern="1200">
                <a:solidFill>
                  <a:schemeClr val="tx1"/>
                </a:solidFill>
                <a:latin typeface="+mn-lt"/>
                <a:ea typeface="+mn-ea"/>
                <a:cs typeface="+mn-cs"/>
              </a:defRPr>
            </a:lvl8pPr>
            <a:lvl9pPr marL="4172224" algn="l" defTabSz="1043056" rtl="0" eaLnBrk="1" latinLnBrk="1" hangingPunct="1">
              <a:defRPr sz="2100" kern="1200">
                <a:solidFill>
                  <a:schemeClr val="tx1"/>
                </a:solidFill>
                <a:latin typeface="+mn-lt"/>
                <a:ea typeface="+mn-ea"/>
                <a:cs typeface="+mn-cs"/>
              </a:defRPr>
            </a:lvl9pPr>
          </a:lstStyle>
          <a:p>
            <a:r>
              <a:rPr lang="ko-KR" altLang="en-US" sz="700" dirty="0" smtClean="0">
                <a:solidFill>
                  <a:schemeClr val="bg1"/>
                </a:solidFill>
                <a:latin typeface="나눔고딕" pitchFamily="50" charset="-127"/>
                <a:ea typeface="나눔고딕" pitchFamily="50" charset="-127"/>
              </a:rPr>
              <a:t>이 문서는 나눔글꼴로 작성되었습니다</a:t>
            </a:r>
            <a:r>
              <a:rPr lang="en-US" altLang="ko-KR" sz="700" dirty="0" smtClean="0">
                <a:solidFill>
                  <a:schemeClr val="bg1"/>
                </a:solidFill>
                <a:latin typeface="나눔고딕" pitchFamily="50" charset="-127"/>
                <a:ea typeface="나눔고딕" pitchFamily="50" charset="-127"/>
              </a:rPr>
              <a:t>. </a:t>
            </a:r>
            <a:r>
              <a:rPr lang="ko-KR" altLang="en-US" sz="700" dirty="0" smtClean="0">
                <a:solidFill>
                  <a:schemeClr val="bg1"/>
                </a:solidFill>
                <a:latin typeface="나눔고딕" pitchFamily="50" charset="-127"/>
                <a:ea typeface="나눔고딕" pitchFamily="50" charset="-127"/>
                <a:hlinkClick r:id="rId4"/>
              </a:rPr>
              <a:t>다운받기</a:t>
            </a:r>
            <a:endParaRPr lang="ko-KR" altLang="en-US" sz="700" dirty="0">
              <a:solidFill>
                <a:schemeClr val="bg1"/>
              </a:solidFill>
              <a:latin typeface="나눔고딕" pitchFamily="50" charset="-127"/>
              <a:ea typeface="나눔고딕" pitchFamily="50" charset="-127"/>
            </a:endParaRPr>
          </a:p>
        </p:txBody>
      </p:sp>
      <p:sp>
        <p:nvSpPr>
          <p:cNvPr id="12" name="텍스트 개체 틀 3"/>
          <p:cNvSpPr>
            <a:spLocks noGrp="1"/>
          </p:cNvSpPr>
          <p:nvPr>
            <p:ph type="body" sz="quarter" idx="12"/>
          </p:nvPr>
        </p:nvSpPr>
        <p:spPr>
          <a:xfrm>
            <a:off x="6038300" y="175317"/>
            <a:ext cx="5760000" cy="3240000"/>
          </a:xfrm>
        </p:spPr>
        <p:txBody>
          <a:bodyPr/>
          <a:lstStyle/>
          <a:p>
            <a:r>
              <a:rPr lang="en-US" altLang="ko-KR"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ko-KR" altLang="en-US"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한국의 공항</a:t>
            </a:r>
            <a:r>
              <a:rPr lang="en-US" altLang="ko-KR"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r>
              <a:rPr lang="ko-KR" altLang="en-US"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그 경계에 갇힌 난민들</a:t>
            </a:r>
            <a:r>
              <a:rPr lang="en-US" altLang="ko-KR" sz="32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endParaRPr lang="ko-KR" altLang="en-US" sz="320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텍스트 개체 틀 5"/>
          <p:cNvSpPr>
            <a:spLocks noGrp="1"/>
          </p:cNvSpPr>
          <p:nvPr>
            <p:ph type="body" sz="quarter" idx="17"/>
          </p:nvPr>
        </p:nvSpPr>
        <p:spPr>
          <a:xfrm>
            <a:off x="309299" y="3942012"/>
            <a:ext cx="8949001" cy="2340000"/>
          </a:xfrm>
        </p:spPr>
        <p:txBody>
          <a:bodyPr/>
          <a:lstStyle/>
          <a:p>
            <a:pPr>
              <a:lnSpc>
                <a:spcPct val="100000"/>
              </a:lnSpc>
            </a:pPr>
            <a:r>
              <a:rPr lang="ko-KR" alt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불회부</a:t>
            </a:r>
            <a:r>
              <a:rPr lang="ko-KR"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판정 이후의 열악한 처우</a:t>
            </a:r>
            <a:r>
              <a:rPr lang="en-US" altLang="ko-KR"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nSpc>
                <a:spcPct val="100000"/>
              </a:lnSpc>
            </a:pPr>
            <a:r>
              <a:rPr lang="ko-KR"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외부 조력 요청의 어려움</a:t>
            </a:r>
            <a:endParaRPr lang="ko-KR" alt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18" name="직선 연결선 17"/>
          <p:cNvCxnSpPr/>
          <p:nvPr/>
        </p:nvCxnSpPr>
        <p:spPr>
          <a:xfrm rot="5400000">
            <a:off x="-829140" y="3757423"/>
            <a:ext cx="7128000" cy="1588"/>
          </a:xfrm>
          <a:prstGeom prst="line">
            <a:avLst/>
          </a:prstGeom>
          <a:ln w="3175">
            <a:solidFill>
              <a:srgbClr val="FFFFFF">
                <a:alpha val="50196"/>
              </a:srgbClr>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rot="5400000">
            <a:off x="439221" y="3757423"/>
            <a:ext cx="7128000" cy="1588"/>
          </a:xfrm>
          <a:prstGeom prst="line">
            <a:avLst/>
          </a:prstGeom>
          <a:ln w="3175">
            <a:solidFill>
              <a:srgbClr val="FFFFFF">
                <a:alpha val="50196"/>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802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6"/>
          <p:cNvSpPr>
            <a:spLocks noGrp="1"/>
          </p:cNvSpPr>
          <p:nvPr>
            <p:ph type="body" sz="quarter" idx="12"/>
          </p:nvPr>
        </p:nvSpPr>
        <p:spPr>
          <a:xfrm>
            <a:off x="1098000" y="410400"/>
            <a:ext cx="2880000" cy="2520000"/>
          </a:xfrm>
        </p:spPr>
        <p:txBody>
          <a:bodyPr/>
          <a:lstStyle/>
          <a:p>
            <a:r>
              <a:rPr lang="ko-KR" altLang="en-US" spc="0" dirty="0" smtClean="0"/>
              <a:t>외부 조력</a:t>
            </a:r>
            <a:endParaRPr lang="en-US" altLang="ko-KR" spc="0" dirty="0" smtClean="0"/>
          </a:p>
          <a:p>
            <a:r>
              <a:rPr lang="ko-KR" altLang="en-US" spc="0" dirty="0" smtClean="0"/>
              <a:t>요청의</a:t>
            </a:r>
            <a:endParaRPr lang="en-US" altLang="ko-KR" spc="0" dirty="0" smtClean="0"/>
          </a:p>
          <a:p>
            <a:endParaRPr lang="en-US" altLang="ko-KR" spc="0" dirty="0"/>
          </a:p>
          <a:p>
            <a:r>
              <a:rPr lang="ko-KR" altLang="en-US" spc="0" dirty="0" smtClean="0"/>
              <a:t>어려움</a:t>
            </a:r>
            <a:r>
              <a:rPr lang="en-US" altLang="ko-KR" spc="0" dirty="0" smtClean="0"/>
              <a:t>.</a:t>
            </a:r>
            <a:endParaRPr lang="ko-KR" altLang="en-US" spc="0" dirty="0"/>
          </a:p>
        </p:txBody>
      </p:sp>
      <p:sp>
        <p:nvSpPr>
          <p:cNvPr id="8" name="텍스트 개체 틀 7"/>
          <p:cNvSpPr>
            <a:spLocks noGrp="1"/>
          </p:cNvSpPr>
          <p:nvPr>
            <p:ph type="body" sz="quarter" idx="14"/>
          </p:nvPr>
        </p:nvSpPr>
        <p:spPr>
          <a:xfrm>
            <a:off x="4320000" y="439200"/>
            <a:ext cx="5760000" cy="540000"/>
          </a:xfrm>
        </p:spPr>
        <p:txBody>
          <a:bodyPr/>
          <a:lstStyle/>
          <a:p>
            <a:r>
              <a:rPr lang="ko-KR" altLang="ko-KR" b="1" dirty="0" smtClean="0"/>
              <a:t>외부기관에 </a:t>
            </a:r>
            <a:r>
              <a:rPr lang="ko-KR" altLang="ko-KR" b="1" dirty="0"/>
              <a:t>대한 </a:t>
            </a:r>
            <a:r>
              <a:rPr lang="ko-KR" altLang="ko-KR" b="1" dirty="0" err="1"/>
              <a:t>접근권</a:t>
            </a:r>
            <a:r>
              <a:rPr lang="ko-KR" altLang="ko-KR" b="1" dirty="0"/>
              <a:t> </a:t>
            </a:r>
            <a:r>
              <a:rPr lang="ko-KR" altLang="ko-KR" b="1" dirty="0" err="1"/>
              <a:t>미보장</a:t>
            </a:r>
            <a:endParaRPr lang="ko-KR" altLang="ko-KR" b="1" dirty="0"/>
          </a:p>
          <a:p>
            <a:endParaRPr lang="ko-KR" altLang="en-US" spc="0" dirty="0"/>
          </a:p>
        </p:txBody>
      </p:sp>
      <p:sp>
        <p:nvSpPr>
          <p:cNvPr id="10" name="텍스트 개체 틀 9"/>
          <p:cNvSpPr>
            <a:spLocks noGrp="1"/>
          </p:cNvSpPr>
          <p:nvPr>
            <p:ph type="body" sz="quarter" idx="17"/>
          </p:nvPr>
        </p:nvSpPr>
        <p:spPr>
          <a:xfrm>
            <a:off x="4533768" y="860398"/>
            <a:ext cx="5940000" cy="2700000"/>
          </a:xfrm>
        </p:spPr>
        <p:txBody>
          <a:bodyPr/>
          <a:lstStyle/>
          <a:p>
            <a:pPr>
              <a:lnSpc>
                <a:spcPct val="150000"/>
              </a:lnSpc>
            </a:pPr>
            <a:r>
              <a:rPr lang="ko-KR" altLang="en-US" sz="1600" spc="0" dirty="0" smtClean="0">
                <a:solidFill>
                  <a:schemeClr val="tx1"/>
                </a:solidFill>
              </a:rPr>
              <a:t>공항 직원에게 외부 연락처 문의 시 정보 </a:t>
            </a:r>
            <a:r>
              <a:rPr lang="ko-KR" altLang="en-US" sz="1600" spc="0" dirty="0" err="1" smtClean="0">
                <a:solidFill>
                  <a:schemeClr val="tx1"/>
                </a:solidFill>
              </a:rPr>
              <a:t>미제공</a:t>
            </a:r>
            <a:endParaRPr lang="en-US" altLang="ko-KR" sz="1600" spc="0" dirty="0" smtClean="0">
              <a:solidFill>
                <a:schemeClr val="tx1"/>
              </a:solidFill>
            </a:endParaRPr>
          </a:p>
          <a:p>
            <a:pPr>
              <a:lnSpc>
                <a:spcPct val="150000"/>
              </a:lnSpc>
            </a:pPr>
            <a:r>
              <a:rPr lang="ko-KR" altLang="en-US" sz="1600" spc="0" dirty="0" smtClean="0">
                <a:solidFill>
                  <a:schemeClr val="tx1"/>
                </a:solidFill>
              </a:rPr>
              <a:t>대부분 다른 난민으로부터 조력 기관 정보 접함 </a:t>
            </a:r>
            <a:endParaRPr lang="en-US" altLang="ko-KR" sz="1600" spc="0" dirty="0" smtClean="0">
              <a:solidFill>
                <a:schemeClr val="tx1"/>
              </a:solidFill>
            </a:endParaRPr>
          </a:p>
        </p:txBody>
      </p:sp>
      <p:sp>
        <p:nvSpPr>
          <p:cNvPr id="6" name="텍스트 개체 틀 5"/>
          <p:cNvSpPr>
            <a:spLocks noGrp="1"/>
          </p:cNvSpPr>
          <p:nvPr>
            <p:ph type="body" sz="quarter" idx="11"/>
          </p:nvPr>
        </p:nvSpPr>
        <p:spPr>
          <a:xfrm>
            <a:off x="136800" y="3690000"/>
            <a:ext cx="1620000" cy="2412000"/>
          </a:xfrm>
        </p:spPr>
        <p:txBody>
          <a:bodyPr/>
          <a:lstStyle/>
          <a:p>
            <a:r>
              <a:rPr lang="en-US" altLang="ko-KR" dirty="0" smtClean="0">
                <a:solidFill>
                  <a:srgbClr val="E1E2E3"/>
                </a:solidFill>
              </a:rPr>
              <a:t>3</a:t>
            </a:r>
            <a:endParaRPr lang="ko-KR" altLang="en-US" dirty="0">
              <a:solidFill>
                <a:srgbClr val="E1E2E3"/>
              </a:solidFill>
            </a:endParaRPr>
          </a:p>
        </p:txBody>
      </p:sp>
      <p:sp>
        <p:nvSpPr>
          <p:cNvPr id="12" name="텍스트 개체 틀 7"/>
          <p:cNvSpPr txBox="1">
            <a:spLocks/>
          </p:cNvSpPr>
          <p:nvPr/>
        </p:nvSpPr>
        <p:spPr>
          <a:xfrm>
            <a:off x="4320000" y="5067368"/>
            <a:ext cx="5760000" cy="540000"/>
          </a:xfrm>
          <a:prstGeom prst="rect">
            <a:avLst/>
          </a:prstGeom>
        </p:spPr>
        <p:txBody>
          <a:bodyPr lIns="0" tIns="0" rIns="0" bIns="0"/>
          <a:lstStyle/>
          <a:p>
            <a:pPr lvl="0">
              <a:lnSpc>
                <a:spcPts val="2400"/>
              </a:lnSpc>
            </a:pPr>
            <a:r>
              <a:rPr lang="ko-KR" altLang="en-US" dirty="0" smtClean="0">
                <a:solidFill>
                  <a:srgbClr val="00AAAE"/>
                </a:solidFill>
                <a:latin typeface="나눔명조" pitchFamily="18" charset="-127"/>
                <a:ea typeface="나눔명조" pitchFamily="18" charset="-127"/>
              </a:rPr>
              <a:t>외부 조력을 요청하지 않은 이유</a:t>
            </a:r>
            <a:endParaRPr lang="en-US" altLang="ko-KR" dirty="0" smtClean="0">
              <a:solidFill>
                <a:srgbClr val="00AAAE"/>
              </a:solidFill>
              <a:latin typeface="나눔명조" pitchFamily="18" charset="-127"/>
              <a:ea typeface="나눔명조" pitchFamily="18" charset="-127"/>
            </a:endParaRPr>
          </a:p>
        </p:txBody>
      </p:sp>
      <p:sp>
        <p:nvSpPr>
          <p:cNvPr id="11" name="직사각형 10"/>
          <p:cNvSpPr/>
          <p:nvPr/>
        </p:nvSpPr>
        <p:spPr>
          <a:xfrm>
            <a:off x="4418775" y="1678651"/>
            <a:ext cx="5287407" cy="3053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텍스트 개체 틀 9"/>
          <p:cNvSpPr txBox="1">
            <a:spLocks/>
          </p:cNvSpPr>
          <p:nvPr/>
        </p:nvSpPr>
        <p:spPr>
          <a:xfrm>
            <a:off x="4534887" y="1939902"/>
            <a:ext cx="5098725" cy="3444894"/>
          </a:xfrm>
          <a:prstGeom prst="rect">
            <a:avLst/>
          </a:prstGeom>
        </p:spPr>
        <p:txBody>
          <a:bodyPr lIns="0" tIns="0" rIns="0" bIns="0"/>
          <a:lstStyle/>
          <a:p>
            <a:pPr lvl="0">
              <a:lnSpc>
                <a:spcPct val="150000"/>
              </a:lnSpc>
            </a:pPr>
            <a:r>
              <a:rPr lang="en-US" altLang="ko-KR" sz="1400" dirty="0" smtClean="0">
                <a:latin typeface="나눔고딕" pitchFamily="50" charset="-127"/>
                <a:ea typeface="나눔고딕" pitchFamily="50" charset="-127"/>
              </a:rPr>
              <a:t>“</a:t>
            </a:r>
            <a:r>
              <a:rPr lang="ko-KR" altLang="ko-KR" sz="1400" dirty="0">
                <a:latin typeface="나눔고딕" pitchFamily="50" charset="-127"/>
                <a:ea typeface="나눔고딕" pitchFamily="50" charset="-127"/>
              </a:rPr>
              <a:t>우리가</a:t>
            </a:r>
            <a:r>
              <a:rPr lang="en-US" altLang="ko-KR" sz="1400" dirty="0">
                <a:latin typeface="나눔고딕" pitchFamily="50" charset="-127"/>
                <a:ea typeface="나눔고딕" pitchFamily="50" charset="-127"/>
              </a:rPr>
              <a:t> UN</a:t>
            </a:r>
            <a:r>
              <a:rPr lang="ko-KR" altLang="ko-KR" sz="1400" dirty="0">
                <a:latin typeface="나눔고딕" pitchFamily="50" charset="-127"/>
                <a:ea typeface="나눔고딕" pitchFamily="50" charset="-127"/>
              </a:rPr>
              <a:t>과 연락할 수 있는 방법을 알 수 없었어요</a:t>
            </a:r>
            <a:r>
              <a:rPr lang="en-US" altLang="ko-KR" sz="1400" dirty="0">
                <a:latin typeface="나눔고딕" pitchFamily="50" charset="-127"/>
                <a:ea typeface="나눔고딕" pitchFamily="50" charset="-127"/>
              </a:rPr>
              <a:t>. </a:t>
            </a:r>
            <a:r>
              <a:rPr lang="ko-KR" altLang="ko-KR" sz="1400" dirty="0">
                <a:latin typeface="나눔고딕" pitchFamily="50" charset="-127"/>
                <a:ea typeface="나눔고딕" pitchFamily="50" charset="-127"/>
              </a:rPr>
              <a:t>왜냐면 직원들이 거부했기 때문입니다</a:t>
            </a:r>
            <a:r>
              <a:rPr lang="en-US" altLang="ko-KR" sz="1400" dirty="0">
                <a:latin typeface="나눔고딕" pitchFamily="50" charset="-127"/>
                <a:ea typeface="나눔고딕" pitchFamily="50" charset="-127"/>
              </a:rPr>
              <a:t>.  </a:t>
            </a:r>
            <a:r>
              <a:rPr lang="ko-KR" altLang="ko-KR" sz="1400" dirty="0">
                <a:latin typeface="나눔고딕" pitchFamily="50" charset="-127"/>
                <a:ea typeface="나눔고딕" pitchFamily="50" charset="-127"/>
              </a:rPr>
              <a:t>전화번호를 물어보기도 했지만 직원들이 거절했어요</a:t>
            </a:r>
            <a:r>
              <a:rPr lang="en-US" altLang="ko-KR" sz="1400" dirty="0">
                <a:latin typeface="나눔고딕" pitchFamily="50" charset="-127"/>
                <a:ea typeface="나눔고딕" pitchFamily="50" charset="-127"/>
              </a:rPr>
              <a:t>. </a:t>
            </a:r>
            <a:r>
              <a:rPr lang="ko-KR" altLang="ko-KR" sz="1400" dirty="0">
                <a:latin typeface="나눔고딕" pitchFamily="50" charset="-127"/>
                <a:ea typeface="나눔고딕" pitchFamily="50" charset="-127"/>
              </a:rPr>
              <a:t>단지 우리 같은 난민은 재판장을 가야 한다고 들었어요</a:t>
            </a:r>
            <a:r>
              <a:rPr lang="en-US" altLang="ko-KR" sz="1400" dirty="0">
                <a:latin typeface="나눔고딕" pitchFamily="50" charset="-127"/>
                <a:ea typeface="나눔고딕" pitchFamily="50" charset="-127"/>
              </a:rPr>
              <a:t>.”</a:t>
            </a:r>
            <a:endParaRPr lang="ko-KR" altLang="ko-KR" sz="1400" dirty="0">
              <a:latin typeface="나눔고딕" pitchFamily="50" charset="-127"/>
              <a:ea typeface="나눔고딕" pitchFamily="50" charset="-127"/>
            </a:endParaRPr>
          </a:p>
          <a:p>
            <a:pPr lvl="0">
              <a:lnSpc>
                <a:spcPct val="150000"/>
              </a:lnSpc>
            </a:pPr>
            <a:endParaRPr lang="en-US" altLang="ko-KR" sz="1400" dirty="0" smtClean="0">
              <a:latin typeface="나눔고딕" pitchFamily="50" charset="-127"/>
              <a:ea typeface="나눔고딕" pitchFamily="50" charset="-127"/>
            </a:endParaRPr>
          </a:p>
          <a:p>
            <a:pPr>
              <a:lnSpc>
                <a:spcPct val="150000"/>
              </a:lnSpc>
            </a:pPr>
            <a:r>
              <a:rPr lang="en-US" altLang="ko-KR" sz="1400" dirty="0">
                <a:latin typeface="나눔고딕" pitchFamily="50" charset="-127"/>
                <a:ea typeface="나눔고딕" pitchFamily="50" charset="-127"/>
              </a:rPr>
              <a:t>“</a:t>
            </a:r>
            <a:r>
              <a:rPr lang="ko-KR" altLang="ko-KR" sz="1400" dirty="0">
                <a:latin typeface="나눔고딕" pitchFamily="50" charset="-127"/>
                <a:ea typeface="나눔고딕" pitchFamily="50" charset="-127"/>
              </a:rPr>
              <a:t>송환대기실에 도착한 뒤로</a:t>
            </a:r>
            <a:r>
              <a:rPr lang="en-US" altLang="ko-KR" sz="1400" dirty="0">
                <a:latin typeface="나눔고딕" pitchFamily="50" charset="-127"/>
                <a:ea typeface="나눔고딕" pitchFamily="50" charset="-127"/>
              </a:rPr>
              <a:t>, </a:t>
            </a:r>
            <a:r>
              <a:rPr lang="ko-KR" altLang="ko-KR" sz="1400" dirty="0">
                <a:latin typeface="나눔고딕" pitchFamily="50" charset="-127"/>
                <a:ea typeface="나눔고딕" pitchFamily="50" charset="-127"/>
              </a:rPr>
              <a:t>하루 이틀이 지나고</a:t>
            </a:r>
            <a:r>
              <a:rPr lang="en-US" altLang="ko-KR" sz="1400" dirty="0">
                <a:latin typeface="나눔고딕" pitchFamily="50" charset="-127"/>
                <a:ea typeface="나눔고딕" pitchFamily="50" charset="-127"/>
              </a:rPr>
              <a:t>, (</a:t>
            </a:r>
            <a:r>
              <a:rPr lang="ko-KR" altLang="ko-KR" sz="1400" dirty="0">
                <a:latin typeface="나눔고딕" pitchFamily="50" charset="-127"/>
                <a:ea typeface="나눔고딕" pitchFamily="50" charset="-127"/>
              </a:rPr>
              <a:t>직원한테</a:t>
            </a:r>
            <a:r>
              <a:rPr lang="en-US" altLang="ko-KR" sz="1400" dirty="0">
                <a:latin typeface="나눔고딕" pitchFamily="50" charset="-127"/>
                <a:ea typeface="나눔고딕" pitchFamily="50" charset="-127"/>
              </a:rPr>
              <a:t>) </a:t>
            </a:r>
            <a:r>
              <a:rPr lang="ko-KR" altLang="ko-KR" sz="1400" dirty="0">
                <a:latin typeface="나눔고딕" pitchFamily="50" charset="-127"/>
                <a:ea typeface="나눔고딕" pitchFamily="50" charset="-127"/>
              </a:rPr>
              <a:t>유엔난민기구에 연락을 해달라고 했더니 모른다고 했어요</a:t>
            </a:r>
            <a:r>
              <a:rPr lang="en-US" altLang="ko-KR" sz="1400" dirty="0">
                <a:latin typeface="나눔고딕" pitchFamily="50" charset="-127"/>
                <a:ea typeface="나눔고딕" pitchFamily="50" charset="-127"/>
              </a:rPr>
              <a:t>. (</a:t>
            </a:r>
            <a:r>
              <a:rPr lang="ko-KR" altLang="ko-KR" sz="1400" dirty="0">
                <a:latin typeface="나눔고딕" pitchFamily="50" charset="-127"/>
                <a:ea typeface="나눔고딕" pitchFamily="50" charset="-127"/>
              </a:rPr>
              <a:t>대기실에 있던</a:t>
            </a:r>
            <a:r>
              <a:rPr lang="en-US" altLang="ko-KR" sz="1400" dirty="0">
                <a:latin typeface="나눔고딕" pitchFamily="50" charset="-127"/>
                <a:ea typeface="나눔고딕" pitchFamily="50" charset="-127"/>
              </a:rPr>
              <a:t>) OO</a:t>
            </a:r>
            <a:r>
              <a:rPr lang="ko-KR" altLang="ko-KR" sz="1400" dirty="0">
                <a:latin typeface="나눔고딕" pitchFamily="50" charset="-127"/>
                <a:ea typeface="나눔고딕" pitchFamily="50" charset="-127"/>
              </a:rPr>
              <a:t>국가 사람이 번호를 알고 있어 한국 유엔난민기구 번호를 받았어요</a:t>
            </a:r>
            <a:r>
              <a:rPr lang="en-US" altLang="ko-KR" sz="1400" dirty="0" smtClean="0">
                <a:latin typeface="나눔고딕" pitchFamily="50" charset="-127"/>
                <a:ea typeface="나눔고딕" pitchFamily="50" charset="-127"/>
              </a:rPr>
              <a:t>.”</a:t>
            </a:r>
          </a:p>
        </p:txBody>
      </p:sp>
      <p:sp>
        <p:nvSpPr>
          <p:cNvPr id="15" name="텍스트 개체 틀 8"/>
          <p:cNvSpPr>
            <a:spLocks noGrp="1"/>
          </p:cNvSpPr>
          <p:nvPr>
            <p:ph type="body" sz="quarter" idx="16"/>
          </p:nvPr>
        </p:nvSpPr>
        <p:spPr>
          <a:xfrm rot="16200000">
            <a:off x="7556400" y="3405600"/>
            <a:ext cx="5702400" cy="720000"/>
          </a:xfrm>
        </p:spPr>
        <p:txBody>
          <a:bodyPr/>
          <a:lstStyle/>
          <a:p>
            <a:r>
              <a:rPr lang="en-US" altLang="ko-KR" dirty="0" smtClean="0"/>
              <a:t>asylum at airport</a:t>
            </a:r>
            <a:endParaRPr lang="ko-KR" altLang="en-US" dirty="0"/>
          </a:p>
        </p:txBody>
      </p:sp>
      <p:sp>
        <p:nvSpPr>
          <p:cNvPr id="16" name="텍스트 개체 틀 9"/>
          <p:cNvSpPr txBox="1">
            <a:spLocks/>
          </p:cNvSpPr>
          <p:nvPr/>
        </p:nvSpPr>
        <p:spPr>
          <a:xfrm>
            <a:off x="4628112" y="5396123"/>
            <a:ext cx="5940000" cy="2700000"/>
          </a:xfrm>
          <a:prstGeom prst="rect">
            <a:avLst/>
          </a:prstGeom>
        </p:spPr>
        <p:txBody>
          <a:bodyPr lIns="0" tIns="0" rIns="0" bIns="0"/>
          <a:lstStyle>
            <a:lvl1pPr marL="0" indent="0" algn="l" defTabSz="1043056" rtl="0" eaLnBrk="1" latinLnBrk="1" hangingPunct="1">
              <a:lnSpc>
                <a:spcPts val="1600"/>
              </a:lnSpc>
              <a:spcBef>
                <a:spcPts val="0"/>
              </a:spcBef>
              <a:buFont typeface="Arial" pitchFamily="34" charset="0"/>
              <a:buNone/>
              <a:defRPr sz="1200" b="0" kern="1200" spc="-150">
                <a:solidFill>
                  <a:srgbClr val="745EA8"/>
                </a:solidFill>
                <a:latin typeface="나눔고딕" pitchFamily="50" charset="-127"/>
                <a:ea typeface="나눔고딕" pitchFamily="50" charset="-127"/>
                <a:cs typeface="+mn-cs"/>
              </a:defRPr>
            </a:lvl1pPr>
            <a:lvl2pPr marL="847483" indent="-325955" algn="l" defTabSz="1043056"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pPr>
              <a:lnSpc>
                <a:spcPct val="150000"/>
              </a:lnSpc>
            </a:pPr>
            <a:r>
              <a:rPr lang="en-US" altLang="ko-KR" sz="1600" spc="0" dirty="0" smtClean="0">
                <a:solidFill>
                  <a:schemeClr val="tx1"/>
                </a:solidFill>
              </a:rPr>
              <a:t>24</a:t>
            </a:r>
            <a:r>
              <a:rPr lang="ko-KR" altLang="en-US" sz="1600" spc="0" dirty="0" smtClean="0">
                <a:solidFill>
                  <a:schemeClr val="tx1"/>
                </a:solidFill>
              </a:rPr>
              <a:t>중 </a:t>
            </a:r>
            <a:r>
              <a:rPr lang="en-US" altLang="ko-KR" sz="1600" spc="0" dirty="0" smtClean="0">
                <a:solidFill>
                  <a:schemeClr val="tx1"/>
                </a:solidFill>
              </a:rPr>
              <a:t>17</a:t>
            </a:r>
            <a:r>
              <a:rPr lang="ko-KR" altLang="en-US" sz="1600" spc="0" dirty="0" smtClean="0">
                <a:solidFill>
                  <a:schemeClr val="tx1"/>
                </a:solidFill>
              </a:rPr>
              <a:t>명이 외부 조력 요청 하지 않음</a:t>
            </a:r>
            <a:endParaRPr lang="en-US" altLang="ko-KR" sz="1600" spc="0" dirty="0" smtClean="0">
              <a:solidFill>
                <a:schemeClr val="tx1"/>
              </a:solidFill>
            </a:endParaRPr>
          </a:p>
          <a:p>
            <a:pPr>
              <a:lnSpc>
                <a:spcPct val="150000"/>
              </a:lnSpc>
            </a:pPr>
            <a:r>
              <a:rPr lang="ko-KR" altLang="en-US" sz="1600" spc="0" dirty="0" smtClean="0">
                <a:solidFill>
                  <a:schemeClr val="tx1"/>
                </a:solidFill>
              </a:rPr>
              <a:t>가장 큰 이유는 </a:t>
            </a:r>
            <a:endParaRPr lang="en-US" altLang="ko-KR" sz="1600" spc="0" dirty="0" smtClean="0">
              <a:solidFill>
                <a:schemeClr val="tx1"/>
              </a:solidFill>
            </a:endParaRPr>
          </a:p>
          <a:p>
            <a:pPr>
              <a:lnSpc>
                <a:spcPct val="150000"/>
              </a:lnSpc>
            </a:pPr>
            <a:r>
              <a:rPr lang="ko-KR" altLang="en-US" sz="1600" spc="0" dirty="0" smtClean="0">
                <a:solidFill>
                  <a:schemeClr val="tx1"/>
                </a:solidFill>
              </a:rPr>
              <a:t>외부의 도움을 받을 수 있다는 사실에 대해 알지 못함</a:t>
            </a:r>
            <a:endParaRPr lang="en-US" altLang="ko-KR" sz="1600" spc="0" dirty="0" smtClean="0">
              <a:solidFill>
                <a:schemeClr val="tx1"/>
              </a:solidFill>
            </a:endParaRPr>
          </a:p>
          <a:p>
            <a:pPr>
              <a:lnSpc>
                <a:spcPct val="150000"/>
              </a:lnSpc>
            </a:pPr>
            <a:endParaRPr lang="en-US" altLang="ko-KR" sz="1600" spc="0" dirty="0" smtClean="0">
              <a:solidFill>
                <a:schemeClr val="tx1"/>
              </a:solidFill>
            </a:endParaRPr>
          </a:p>
        </p:txBody>
      </p:sp>
    </p:spTree>
    <p:extLst>
      <p:ext uri="{BB962C8B-B14F-4D97-AF65-F5344CB8AC3E}">
        <p14:creationId xmlns:p14="http://schemas.microsoft.com/office/powerpoint/2010/main" val="2241040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6"/>
          <p:cNvSpPr>
            <a:spLocks noGrp="1"/>
          </p:cNvSpPr>
          <p:nvPr>
            <p:ph type="body" sz="quarter" idx="12"/>
          </p:nvPr>
        </p:nvSpPr>
        <p:spPr>
          <a:xfrm>
            <a:off x="1098000" y="410400"/>
            <a:ext cx="2880000" cy="2520000"/>
          </a:xfrm>
        </p:spPr>
        <p:txBody>
          <a:bodyPr/>
          <a:lstStyle/>
          <a:p>
            <a:r>
              <a:rPr lang="ko-KR" altLang="en-US" spc="0" dirty="0" smtClean="0"/>
              <a:t>외부 조력</a:t>
            </a:r>
            <a:endParaRPr lang="en-US" altLang="ko-KR" spc="0" dirty="0" smtClean="0"/>
          </a:p>
          <a:p>
            <a:r>
              <a:rPr lang="ko-KR" altLang="en-US" spc="0" dirty="0" smtClean="0"/>
              <a:t>요청의</a:t>
            </a:r>
            <a:endParaRPr lang="en-US" altLang="ko-KR" spc="0" dirty="0" smtClean="0"/>
          </a:p>
          <a:p>
            <a:endParaRPr lang="en-US" altLang="ko-KR" spc="0" dirty="0"/>
          </a:p>
          <a:p>
            <a:r>
              <a:rPr lang="ko-KR" altLang="en-US" spc="0" dirty="0" smtClean="0"/>
              <a:t>어려움</a:t>
            </a:r>
            <a:r>
              <a:rPr lang="en-US" altLang="ko-KR" spc="0" dirty="0" smtClean="0"/>
              <a:t>.</a:t>
            </a:r>
            <a:endParaRPr lang="ko-KR" altLang="en-US" spc="0" dirty="0"/>
          </a:p>
        </p:txBody>
      </p:sp>
      <p:sp>
        <p:nvSpPr>
          <p:cNvPr id="6" name="텍스트 개체 틀 5"/>
          <p:cNvSpPr>
            <a:spLocks noGrp="1"/>
          </p:cNvSpPr>
          <p:nvPr>
            <p:ph type="body" sz="quarter" idx="11"/>
          </p:nvPr>
        </p:nvSpPr>
        <p:spPr>
          <a:xfrm>
            <a:off x="136800" y="3690000"/>
            <a:ext cx="1620000" cy="2412000"/>
          </a:xfrm>
        </p:spPr>
        <p:txBody>
          <a:bodyPr/>
          <a:lstStyle/>
          <a:p>
            <a:r>
              <a:rPr lang="en-US" altLang="ko-KR" dirty="0" smtClean="0">
                <a:solidFill>
                  <a:srgbClr val="E1E2E3"/>
                </a:solidFill>
              </a:rPr>
              <a:t>3-1</a:t>
            </a:r>
            <a:endParaRPr lang="ko-KR" altLang="en-US" dirty="0">
              <a:solidFill>
                <a:srgbClr val="E1E2E3"/>
              </a:solidFill>
            </a:endParaRPr>
          </a:p>
        </p:txBody>
      </p:sp>
      <p:sp>
        <p:nvSpPr>
          <p:cNvPr id="12" name="텍스트 개체 틀 7"/>
          <p:cNvSpPr txBox="1">
            <a:spLocks/>
          </p:cNvSpPr>
          <p:nvPr/>
        </p:nvSpPr>
        <p:spPr>
          <a:xfrm>
            <a:off x="4320000" y="585347"/>
            <a:ext cx="5760000" cy="540000"/>
          </a:xfrm>
          <a:prstGeom prst="rect">
            <a:avLst/>
          </a:prstGeom>
        </p:spPr>
        <p:txBody>
          <a:bodyPr lIns="0" tIns="0" rIns="0" bIns="0"/>
          <a:lstStyle/>
          <a:p>
            <a:pPr lvl="0">
              <a:lnSpc>
                <a:spcPts val="2400"/>
              </a:lnSpc>
            </a:pPr>
            <a:r>
              <a:rPr lang="ko-KR" altLang="en-US" dirty="0" smtClean="0">
                <a:solidFill>
                  <a:srgbClr val="00AAAE"/>
                </a:solidFill>
                <a:latin typeface="나눔명조" pitchFamily="18" charset="-127"/>
                <a:ea typeface="나눔명조" pitchFamily="18" charset="-127"/>
              </a:rPr>
              <a:t>통신수단의 사용가능여부</a:t>
            </a:r>
            <a:endParaRPr lang="en-US" altLang="ko-KR" dirty="0" smtClean="0">
              <a:solidFill>
                <a:srgbClr val="00AAAE"/>
              </a:solidFill>
              <a:latin typeface="나눔명조" pitchFamily="18" charset="-127"/>
              <a:ea typeface="나눔명조" pitchFamily="18" charset="-127"/>
            </a:endParaRPr>
          </a:p>
        </p:txBody>
      </p:sp>
      <p:sp>
        <p:nvSpPr>
          <p:cNvPr id="16" name="텍스트 개체 틀 9"/>
          <p:cNvSpPr txBox="1">
            <a:spLocks/>
          </p:cNvSpPr>
          <p:nvPr/>
        </p:nvSpPr>
        <p:spPr>
          <a:xfrm>
            <a:off x="4448138" y="600600"/>
            <a:ext cx="5940000" cy="2700000"/>
          </a:xfrm>
          <a:prstGeom prst="rect">
            <a:avLst/>
          </a:prstGeom>
        </p:spPr>
        <p:txBody>
          <a:bodyPr lIns="0" tIns="0" rIns="0" bIns="0"/>
          <a:lstStyle>
            <a:lvl1pPr marL="0" indent="0" algn="l" defTabSz="1043056" rtl="0" eaLnBrk="1" latinLnBrk="1" hangingPunct="1">
              <a:lnSpc>
                <a:spcPts val="1600"/>
              </a:lnSpc>
              <a:spcBef>
                <a:spcPts val="0"/>
              </a:spcBef>
              <a:buFont typeface="Arial" pitchFamily="34" charset="0"/>
              <a:buNone/>
              <a:defRPr sz="1200" b="0" kern="1200" spc="-150">
                <a:solidFill>
                  <a:srgbClr val="745EA8"/>
                </a:solidFill>
                <a:latin typeface="나눔고딕" pitchFamily="50" charset="-127"/>
                <a:ea typeface="나눔고딕" pitchFamily="50" charset="-127"/>
                <a:cs typeface="+mn-cs"/>
              </a:defRPr>
            </a:lvl1pPr>
            <a:lvl2pPr marL="847483" indent="-325955" algn="l" defTabSz="1043056"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pPr>
              <a:lnSpc>
                <a:spcPct val="150000"/>
              </a:lnSpc>
            </a:pPr>
            <a:endParaRPr lang="ko-KR" altLang="ko-KR" sz="1600" dirty="0">
              <a:solidFill>
                <a:schemeClr val="tx1"/>
              </a:solidFill>
            </a:endParaRPr>
          </a:p>
          <a:p>
            <a:pPr>
              <a:lnSpc>
                <a:spcPct val="150000"/>
              </a:lnSpc>
            </a:pPr>
            <a:r>
              <a:rPr lang="ko-KR" altLang="en-US" sz="1600" dirty="0" smtClean="0">
                <a:solidFill>
                  <a:schemeClr val="tx1"/>
                </a:solidFill>
              </a:rPr>
              <a:t>외부 </a:t>
            </a:r>
            <a:r>
              <a:rPr lang="ko-KR" altLang="en-US" sz="1600" dirty="0" err="1" smtClean="0">
                <a:solidFill>
                  <a:schemeClr val="tx1"/>
                </a:solidFill>
              </a:rPr>
              <a:t>소통시</a:t>
            </a:r>
            <a:r>
              <a:rPr lang="ko-KR" altLang="en-US" sz="1600" dirty="0" smtClean="0">
                <a:solidFill>
                  <a:schemeClr val="tx1"/>
                </a:solidFill>
              </a:rPr>
              <a:t> 대부분 공중전화 이용</a:t>
            </a:r>
            <a:r>
              <a:rPr lang="en-US" altLang="ko-KR" sz="1600" dirty="0">
                <a:solidFill>
                  <a:schemeClr val="tx1"/>
                </a:solidFill>
              </a:rPr>
              <a:t> </a:t>
            </a:r>
            <a:r>
              <a:rPr lang="en-US" altLang="ko-KR" sz="1600" dirty="0" smtClean="0">
                <a:solidFill>
                  <a:schemeClr val="tx1"/>
                </a:solidFill>
              </a:rPr>
              <a:t>(</a:t>
            </a:r>
            <a:r>
              <a:rPr lang="ko-KR" altLang="en-US" sz="1600" dirty="0" smtClean="0">
                <a:solidFill>
                  <a:schemeClr val="tx1"/>
                </a:solidFill>
              </a:rPr>
              <a:t>전화카드 있을 시</a:t>
            </a:r>
            <a:r>
              <a:rPr lang="en-US" altLang="ko-KR" sz="1600" dirty="0" smtClean="0">
                <a:solidFill>
                  <a:schemeClr val="tx1"/>
                </a:solidFill>
              </a:rPr>
              <a:t>)</a:t>
            </a:r>
          </a:p>
          <a:p>
            <a:pPr>
              <a:lnSpc>
                <a:spcPct val="150000"/>
              </a:lnSpc>
            </a:pPr>
            <a:r>
              <a:rPr lang="ko-KR" altLang="en-US" sz="1600" dirty="0" err="1" smtClean="0">
                <a:solidFill>
                  <a:schemeClr val="tx1"/>
                </a:solidFill>
              </a:rPr>
              <a:t>공준전화</a:t>
            </a:r>
            <a:r>
              <a:rPr lang="ko-KR" altLang="en-US" sz="1600" dirty="0" smtClean="0">
                <a:solidFill>
                  <a:schemeClr val="tx1"/>
                </a:solidFill>
              </a:rPr>
              <a:t> 사용</a:t>
            </a:r>
            <a:r>
              <a:rPr lang="en-US" altLang="ko-KR" sz="1600" dirty="0" smtClean="0">
                <a:solidFill>
                  <a:schemeClr val="tx1"/>
                </a:solidFill>
              </a:rPr>
              <a:t>, </a:t>
            </a:r>
            <a:r>
              <a:rPr lang="ko-KR" altLang="en-US" sz="1600" dirty="0" smtClean="0">
                <a:solidFill>
                  <a:schemeClr val="tx1"/>
                </a:solidFill>
              </a:rPr>
              <a:t>전화카드 안내가 없었음</a:t>
            </a:r>
            <a:endParaRPr lang="en-US" altLang="ko-KR" sz="1600" dirty="0" smtClean="0">
              <a:solidFill>
                <a:schemeClr val="tx1"/>
              </a:solidFill>
            </a:endParaRPr>
          </a:p>
          <a:p>
            <a:pPr>
              <a:lnSpc>
                <a:spcPct val="150000"/>
              </a:lnSpc>
            </a:pPr>
            <a:r>
              <a:rPr lang="ko-KR" altLang="en-US" sz="1600" dirty="0" smtClean="0">
                <a:solidFill>
                  <a:schemeClr val="tx1"/>
                </a:solidFill>
              </a:rPr>
              <a:t>장기 구금 난민신청자로부터 정보 들은 후 공무원 통해 전화카드 구입</a:t>
            </a:r>
            <a:endParaRPr lang="ko-KR" altLang="ko-KR" sz="1600" dirty="0">
              <a:solidFill>
                <a:schemeClr val="tx1"/>
              </a:solidFill>
            </a:endParaRPr>
          </a:p>
          <a:p>
            <a:pPr>
              <a:lnSpc>
                <a:spcPct val="150000"/>
              </a:lnSpc>
            </a:pPr>
            <a:r>
              <a:rPr lang="ko-KR" altLang="ko-KR" sz="1600" dirty="0" smtClean="0">
                <a:solidFill>
                  <a:schemeClr val="tx1"/>
                </a:solidFill>
              </a:rPr>
              <a:t>인터넷 상태 </a:t>
            </a:r>
            <a:r>
              <a:rPr lang="ko-KR" altLang="ko-KR" sz="1600" dirty="0">
                <a:solidFill>
                  <a:schemeClr val="tx1"/>
                </a:solidFill>
              </a:rPr>
              <a:t>매우 </a:t>
            </a:r>
            <a:r>
              <a:rPr lang="ko-KR" altLang="ko-KR" sz="1600" dirty="0" smtClean="0">
                <a:solidFill>
                  <a:schemeClr val="tx1"/>
                </a:solidFill>
              </a:rPr>
              <a:t>열악</a:t>
            </a:r>
            <a:endParaRPr lang="en-US" altLang="ko-KR" sz="1600" dirty="0" smtClean="0">
              <a:solidFill>
                <a:schemeClr val="tx1"/>
              </a:solidFill>
            </a:endParaRPr>
          </a:p>
          <a:p>
            <a:pPr>
              <a:lnSpc>
                <a:spcPct val="150000"/>
              </a:lnSpc>
            </a:pPr>
            <a:r>
              <a:rPr lang="ko-KR" altLang="ko-KR" sz="1600" dirty="0" smtClean="0">
                <a:solidFill>
                  <a:schemeClr val="tx1"/>
                </a:solidFill>
              </a:rPr>
              <a:t>인터넷 사용</a:t>
            </a:r>
            <a:r>
              <a:rPr lang="en-US" altLang="ko-KR" sz="1600" dirty="0" smtClean="0">
                <a:solidFill>
                  <a:schemeClr val="tx1"/>
                </a:solidFill>
              </a:rPr>
              <a:t> </a:t>
            </a:r>
            <a:r>
              <a:rPr lang="ko-KR" altLang="en-US" sz="1600" dirty="0" smtClean="0">
                <a:solidFill>
                  <a:schemeClr val="tx1"/>
                </a:solidFill>
              </a:rPr>
              <a:t>저지</a:t>
            </a:r>
            <a:r>
              <a:rPr lang="en-US" altLang="ko-KR" sz="1600" dirty="0" smtClean="0">
                <a:solidFill>
                  <a:schemeClr val="tx1"/>
                </a:solidFill>
              </a:rPr>
              <a:t>, </a:t>
            </a:r>
            <a:r>
              <a:rPr lang="ko-KR" altLang="en-US" sz="1600" dirty="0" smtClean="0">
                <a:solidFill>
                  <a:schemeClr val="tx1"/>
                </a:solidFill>
              </a:rPr>
              <a:t>핸드폰 압수 </a:t>
            </a:r>
            <a:r>
              <a:rPr lang="en-US" altLang="ko-KR" sz="1600" dirty="0" smtClean="0">
                <a:solidFill>
                  <a:schemeClr val="tx1"/>
                </a:solidFill>
              </a:rPr>
              <a:t>, </a:t>
            </a:r>
            <a:r>
              <a:rPr lang="ko-KR" altLang="en-US" sz="1600" dirty="0" smtClean="0">
                <a:solidFill>
                  <a:schemeClr val="tx1"/>
                </a:solidFill>
              </a:rPr>
              <a:t>직원 도움 요청 시 거부</a:t>
            </a:r>
            <a:endParaRPr lang="en-US" altLang="ko-KR" sz="1600" dirty="0" smtClean="0">
              <a:solidFill>
                <a:schemeClr val="tx1"/>
              </a:solidFill>
            </a:endParaRPr>
          </a:p>
          <a:p>
            <a:pPr>
              <a:lnSpc>
                <a:spcPct val="150000"/>
              </a:lnSpc>
            </a:pPr>
            <a:endParaRPr lang="en-US" altLang="ko-KR" sz="1600" dirty="0">
              <a:solidFill>
                <a:schemeClr val="tx1"/>
              </a:solidFill>
            </a:endParaRPr>
          </a:p>
          <a:p>
            <a:pPr>
              <a:lnSpc>
                <a:spcPct val="150000"/>
              </a:lnSpc>
            </a:pPr>
            <a:endParaRPr lang="en-US" altLang="ko-KR" sz="1600" dirty="0" smtClean="0">
              <a:solidFill>
                <a:schemeClr val="tx1"/>
              </a:solidFill>
            </a:endParaRPr>
          </a:p>
          <a:p>
            <a:pPr>
              <a:lnSpc>
                <a:spcPct val="150000"/>
              </a:lnSpc>
            </a:pPr>
            <a:endParaRPr lang="en-US" altLang="ko-KR" sz="1600" dirty="0">
              <a:solidFill>
                <a:schemeClr val="tx1"/>
              </a:solidFill>
            </a:endParaRPr>
          </a:p>
          <a:p>
            <a:pPr>
              <a:lnSpc>
                <a:spcPct val="150000"/>
              </a:lnSpc>
            </a:pPr>
            <a:endParaRPr lang="en-US" altLang="ko-KR" sz="1600" dirty="0" smtClean="0">
              <a:solidFill>
                <a:schemeClr val="tx1"/>
              </a:solidFill>
            </a:endParaRPr>
          </a:p>
          <a:p>
            <a:pPr>
              <a:lnSpc>
                <a:spcPct val="150000"/>
              </a:lnSpc>
            </a:pPr>
            <a:endParaRPr lang="en-US" altLang="ko-KR" sz="1600" dirty="0">
              <a:solidFill>
                <a:schemeClr val="tx1"/>
              </a:solidFill>
            </a:endParaRPr>
          </a:p>
          <a:p>
            <a:pPr>
              <a:lnSpc>
                <a:spcPct val="150000"/>
              </a:lnSpc>
            </a:pPr>
            <a:endParaRPr lang="en-US" altLang="ko-KR" sz="1600" dirty="0" smtClean="0">
              <a:solidFill>
                <a:schemeClr val="tx1"/>
              </a:solidFill>
            </a:endParaRPr>
          </a:p>
          <a:p>
            <a:pPr>
              <a:lnSpc>
                <a:spcPct val="150000"/>
              </a:lnSpc>
            </a:pPr>
            <a:endParaRPr lang="en-US" altLang="ko-KR" sz="1600" dirty="0">
              <a:solidFill>
                <a:schemeClr val="tx1"/>
              </a:solidFill>
            </a:endParaRPr>
          </a:p>
          <a:p>
            <a:pPr>
              <a:lnSpc>
                <a:spcPct val="150000"/>
              </a:lnSpc>
            </a:pPr>
            <a:endParaRPr lang="en-US" altLang="ko-KR" sz="1600" dirty="0" smtClean="0">
              <a:solidFill>
                <a:schemeClr val="tx1"/>
              </a:solidFill>
            </a:endParaRPr>
          </a:p>
          <a:p>
            <a:pPr>
              <a:lnSpc>
                <a:spcPct val="150000"/>
              </a:lnSpc>
            </a:pPr>
            <a:endParaRPr lang="en-US" altLang="ko-KR" sz="1600" dirty="0">
              <a:solidFill>
                <a:schemeClr val="tx1"/>
              </a:solidFill>
            </a:endParaRPr>
          </a:p>
          <a:p>
            <a:pPr>
              <a:lnSpc>
                <a:spcPct val="150000"/>
              </a:lnSpc>
            </a:pPr>
            <a:r>
              <a:rPr lang="ko-KR" altLang="ko-KR" sz="1600" dirty="0" err="1" smtClean="0">
                <a:solidFill>
                  <a:schemeClr val="tx1"/>
                </a:solidFill>
              </a:rPr>
              <a:t>난민법</a:t>
            </a:r>
            <a:r>
              <a:rPr lang="ko-KR" altLang="ko-KR" sz="1600" dirty="0" smtClean="0">
                <a:solidFill>
                  <a:schemeClr val="tx1"/>
                </a:solidFill>
              </a:rPr>
              <a:t> </a:t>
            </a:r>
            <a:r>
              <a:rPr lang="ko-KR" altLang="ko-KR" sz="1600" dirty="0">
                <a:solidFill>
                  <a:schemeClr val="tx1"/>
                </a:solidFill>
              </a:rPr>
              <a:t>제</a:t>
            </a:r>
            <a:r>
              <a:rPr lang="en-US" altLang="ko-KR" sz="1600" dirty="0">
                <a:solidFill>
                  <a:schemeClr val="tx1"/>
                </a:solidFill>
              </a:rPr>
              <a:t> 7</a:t>
            </a:r>
            <a:r>
              <a:rPr lang="ko-KR" altLang="ko-KR" sz="1600" dirty="0" smtClean="0">
                <a:solidFill>
                  <a:schemeClr val="tx1"/>
                </a:solidFill>
              </a:rPr>
              <a:t>조</a:t>
            </a:r>
            <a:r>
              <a:rPr lang="en-US" altLang="ko-KR" sz="1600" dirty="0" smtClean="0">
                <a:solidFill>
                  <a:schemeClr val="tx1"/>
                </a:solidFill>
              </a:rPr>
              <a:t>  </a:t>
            </a:r>
            <a:r>
              <a:rPr lang="en-US" altLang="ko-KR" sz="1600" dirty="0">
                <a:solidFill>
                  <a:schemeClr val="tx1"/>
                </a:solidFill>
              </a:rPr>
              <a:t>“</a:t>
            </a:r>
            <a:r>
              <a:rPr lang="ko-KR" altLang="ko-KR" sz="1600" dirty="0">
                <a:solidFill>
                  <a:schemeClr val="tx1"/>
                </a:solidFill>
              </a:rPr>
              <a:t>출입국관리 사무소</a:t>
            </a:r>
            <a:r>
              <a:rPr lang="en-US" altLang="ko-KR" sz="1600" dirty="0">
                <a:solidFill>
                  <a:schemeClr val="tx1"/>
                </a:solidFill>
              </a:rPr>
              <a:t>, </a:t>
            </a:r>
            <a:r>
              <a:rPr lang="ko-KR" altLang="ko-KR" sz="1600" dirty="0">
                <a:solidFill>
                  <a:schemeClr val="tx1"/>
                </a:solidFill>
              </a:rPr>
              <a:t>외국인 보호소 및 관할 </a:t>
            </a:r>
            <a:r>
              <a:rPr lang="ko-KR" altLang="ko-KR" sz="1600" dirty="0" err="1">
                <a:solidFill>
                  <a:schemeClr val="tx1"/>
                </a:solidFill>
              </a:rPr>
              <a:t>출입국항에</a:t>
            </a:r>
            <a:r>
              <a:rPr lang="ko-KR" altLang="ko-KR" sz="1600" dirty="0">
                <a:solidFill>
                  <a:schemeClr val="tx1"/>
                </a:solidFill>
              </a:rPr>
              <a:t> 난민인정 신청에 필요한 서류를 비치하고 이 법에 따른 접수방법 및 난민신청자의 권리 등 필요한 사항을 게시하여야 한다</a:t>
            </a:r>
            <a:r>
              <a:rPr lang="en-US" altLang="ko-KR" sz="1600" dirty="0">
                <a:solidFill>
                  <a:schemeClr val="tx1"/>
                </a:solidFill>
              </a:rPr>
              <a:t>”</a:t>
            </a:r>
            <a:endParaRPr lang="ko-KR" altLang="ko-KR" sz="1600" dirty="0">
              <a:solidFill>
                <a:schemeClr val="tx1"/>
              </a:solidFill>
            </a:endParaRPr>
          </a:p>
          <a:p>
            <a:pPr>
              <a:lnSpc>
                <a:spcPct val="150000"/>
              </a:lnSpc>
            </a:pPr>
            <a:r>
              <a:rPr lang="en-US" altLang="ko-KR" sz="1600" dirty="0">
                <a:solidFill>
                  <a:schemeClr val="tx1"/>
                </a:solidFill>
              </a:rPr>
              <a:t> </a:t>
            </a:r>
            <a:endParaRPr lang="ko-KR" altLang="ko-KR" sz="1600" dirty="0">
              <a:solidFill>
                <a:schemeClr val="tx1"/>
              </a:solidFill>
            </a:endParaRPr>
          </a:p>
          <a:p>
            <a:pPr>
              <a:lnSpc>
                <a:spcPct val="150000"/>
              </a:lnSpc>
            </a:pPr>
            <a:endParaRPr lang="ko-KR" altLang="ko-KR" sz="1600" dirty="0">
              <a:solidFill>
                <a:schemeClr val="tx1"/>
              </a:solidFill>
            </a:endParaRPr>
          </a:p>
          <a:p>
            <a:pPr>
              <a:lnSpc>
                <a:spcPct val="150000"/>
              </a:lnSpc>
            </a:pPr>
            <a:endParaRPr lang="ko-KR" altLang="ko-KR" sz="1600" dirty="0">
              <a:solidFill>
                <a:schemeClr val="tx1"/>
              </a:solidFill>
            </a:endParaRPr>
          </a:p>
          <a:p>
            <a:pPr>
              <a:lnSpc>
                <a:spcPct val="150000"/>
              </a:lnSpc>
            </a:pPr>
            <a:endParaRPr lang="en-US" altLang="ko-KR" sz="1600" spc="0" dirty="0" smtClean="0">
              <a:solidFill>
                <a:schemeClr val="tx1"/>
              </a:solidFill>
            </a:endParaRPr>
          </a:p>
          <a:p>
            <a:pPr>
              <a:lnSpc>
                <a:spcPct val="150000"/>
              </a:lnSpc>
            </a:pPr>
            <a:endParaRPr lang="en-US" altLang="ko-KR" sz="1600" spc="0" dirty="0" smtClean="0">
              <a:solidFill>
                <a:schemeClr val="tx1"/>
              </a:solidFill>
            </a:endParaRPr>
          </a:p>
        </p:txBody>
      </p:sp>
      <p:sp>
        <p:nvSpPr>
          <p:cNvPr id="13" name="직사각형 12"/>
          <p:cNvSpPr/>
          <p:nvPr/>
        </p:nvSpPr>
        <p:spPr>
          <a:xfrm>
            <a:off x="4535222" y="2908717"/>
            <a:ext cx="5287407" cy="3053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p:cNvSpPr txBox="1"/>
          <p:nvPr/>
        </p:nvSpPr>
        <p:spPr>
          <a:xfrm>
            <a:off x="4738418" y="2591006"/>
            <a:ext cx="4842514" cy="3862596"/>
          </a:xfrm>
          <a:prstGeom prst="rect">
            <a:avLst/>
          </a:prstGeom>
          <a:noFill/>
        </p:spPr>
        <p:txBody>
          <a:bodyPr wrap="square" rtlCol="0">
            <a:spAutoFit/>
          </a:bodyPr>
          <a:lstStyle/>
          <a:p>
            <a:pPr>
              <a:lnSpc>
                <a:spcPct val="150000"/>
              </a:lnSpc>
            </a:pPr>
            <a:endParaRPr lang="ko-KR" altLang="ko-KR" sz="1400" dirty="0">
              <a:latin typeface="나눔고딕" pitchFamily="50" charset="-127"/>
              <a:ea typeface="나눔고딕" pitchFamily="50" charset="-127"/>
            </a:endParaRPr>
          </a:p>
          <a:p>
            <a:pPr>
              <a:lnSpc>
                <a:spcPct val="150000"/>
              </a:lnSpc>
            </a:pPr>
            <a:r>
              <a:rPr lang="en-US" altLang="ko-KR" sz="1400" dirty="0">
                <a:latin typeface="나눔고딕" pitchFamily="50" charset="-127"/>
                <a:ea typeface="나눔고딕" pitchFamily="50" charset="-127"/>
              </a:rPr>
              <a:t>“</a:t>
            </a:r>
            <a:r>
              <a:rPr lang="ko-KR" altLang="ko-KR" sz="1400" dirty="0">
                <a:latin typeface="나눔고딕" pitchFamily="50" charset="-127"/>
                <a:ea typeface="나눔고딕" pitchFamily="50" charset="-127"/>
              </a:rPr>
              <a:t>외부에 연락할 수 있는 방법이 없었어요</a:t>
            </a:r>
            <a:r>
              <a:rPr lang="en-US" altLang="ko-KR" sz="1400" dirty="0">
                <a:latin typeface="나눔고딕" pitchFamily="50" charset="-127"/>
                <a:ea typeface="나눔고딕" pitchFamily="50" charset="-127"/>
              </a:rPr>
              <a:t>. </a:t>
            </a:r>
            <a:r>
              <a:rPr lang="ko-KR" altLang="ko-KR" sz="1400" dirty="0">
                <a:latin typeface="나눔고딕" pitchFamily="50" charset="-127"/>
                <a:ea typeface="나눔고딕" pitchFamily="50" charset="-127"/>
              </a:rPr>
              <a:t>인터넷도 사용할 수 없었고</a:t>
            </a:r>
            <a:r>
              <a:rPr lang="en-US" altLang="ko-KR" sz="1400" dirty="0">
                <a:latin typeface="나눔고딕" pitchFamily="50" charset="-127"/>
                <a:ea typeface="나눔고딕" pitchFamily="50" charset="-127"/>
              </a:rPr>
              <a:t>, </a:t>
            </a:r>
            <a:r>
              <a:rPr lang="ko-KR" altLang="ko-KR" sz="1400" dirty="0">
                <a:latin typeface="나눔고딕" pitchFamily="50" charset="-127"/>
                <a:ea typeface="나눔고딕" pitchFamily="50" charset="-127"/>
              </a:rPr>
              <a:t>핸드폰도 압수당했었어요</a:t>
            </a:r>
            <a:r>
              <a:rPr lang="en-US" altLang="ko-KR" sz="1400" dirty="0">
                <a:latin typeface="나눔고딕" pitchFamily="50" charset="-127"/>
                <a:ea typeface="나눔고딕" pitchFamily="50" charset="-127"/>
              </a:rPr>
              <a:t>. </a:t>
            </a:r>
            <a:r>
              <a:rPr lang="ko-KR" altLang="ko-KR" sz="1400" dirty="0">
                <a:latin typeface="나눔고딕" pitchFamily="50" charset="-127"/>
                <a:ea typeface="나눔고딕" pitchFamily="50" charset="-127"/>
              </a:rPr>
              <a:t>핸드폰이 있다 해도 </a:t>
            </a:r>
            <a:r>
              <a:rPr lang="ko-KR" altLang="ko-KR" sz="1400" dirty="0" err="1">
                <a:latin typeface="나눔고딕" pitchFamily="50" charset="-127"/>
                <a:ea typeface="나눔고딕" pitchFamily="50" charset="-127"/>
              </a:rPr>
              <a:t>심카드가</a:t>
            </a:r>
            <a:r>
              <a:rPr lang="ko-KR" altLang="ko-KR" sz="1400" dirty="0">
                <a:latin typeface="나눔고딕" pitchFamily="50" charset="-127"/>
                <a:ea typeface="나눔고딕" pitchFamily="50" charset="-127"/>
              </a:rPr>
              <a:t> 없고 인터넷도 안됐기 때문에 다른 사람도 연락을 취할 수 있는 사람이 없었어요</a:t>
            </a:r>
            <a:r>
              <a:rPr lang="en-US" altLang="ko-KR" sz="1400" dirty="0">
                <a:latin typeface="나눔고딕" pitchFamily="50" charset="-127"/>
                <a:ea typeface="나눔고딕" pitchFamily="50" charset="-127"/>
              </a:rPr>
              <a:t>.” </a:t>
            </a:r>
          </a:p>
          <a:p>
            <a:pPr>
              <a:lnSpc>
                <a:spcPct val="150000"/>
              </a:lnSpc>
            </a:pPr>
            <a:endParaRPr lang="en-US" altLang="ko-KR" sz="1400" dirty="0">
              <a:latin typeface="나눔고딕" pitchFamily="50" charset="-127"/>
              <a:ea typeface="나눔고딕" pitchFamily="50" charset="-127"/>
            </a:endParaRPr>
          </a:p>
          <a:p>
            <a:pPr>
              <a:lnSpc>
                <a:spcPct val="150000"/>
              </a:lnSpc>
            </a:pPr>
            <a:r>
              <a:rPr lang="en-US" altLang="ko-KR" sz="1400" dirty="0">
                <a:latin typeface="나눔고딕" pitchFamily="50" charset="-127"/>
                <a:ea typeface="나눔고딕" pitchFamily="50" charset="-127"/>
              </a:rPr>
              <a:t>“</a:t>
            </a:r>
            <a:r>
              <a:rPr lang="ko-KR" altLang="ko-KR" sz="1400" dirty="0" err="1">
                <a:latin typeface="나눔고딕" pitchFamily="50" charset="-127"/>
                <a:ea typeface="나눔고딕" pitchFamily="50" charset="-127"/>
              </a:rPr>
              <a:t>와이파이가</a:t>
            </a:r>
            <a:r>
              <a:rPr lang="ko-KR" altLang="ko-KR" sz="1400" dirty="0">
                <a:latin typeface="나눔고딕" pitchFamily="50" charset="-127"/>
                <a:ea typeface="나눔고딕" pitchFamily="50" charset="-127"/>
              </a:rPr>
              <a:t> 안됐을 때 물어보려고 했는데</a:t>
            </a:r>
            <a:r>
              <a:rPr lang="en-US" altLang="ko-KR" sz="1400" dirty="0">
                <a:latin typeface="나눔고딕" pitchFamily="50" charset="-127"/>
                <a:ea typeface="나눔고딕" pitchFamily="50" charset="-127"/>
              </a:rPr>
              <a:t>, </a:t>
            </a:r>
            <a:r>
              <a:rPr lang="ko-KR" altLang="ko-KR" sz="1400" dirty="0">
                <a:latin typeface="나눔고딕" pitchFamily="50" charset="-127"/>
                <a:ea typeface="나눔고딕" pitchFamily="50" charset="-127"/>
              </a:rPr>
              <a:t>물어보려고만 하면 들어보지도 않고 앉으라고만 얘기했어요</a:t>
            </a:r>
            <a:r>
              <a:rPr lang="en-US" altLang="ko-KR" sz="1400" dirty="0">
                <a:latin typeface="나눔고딕" pitchFamily="50" charset="-127"/>
                <a:ea typeface="나눔고딕" pitchFamily="50" charset="-127"/>
              </a:rPr>
              <a:t>. </a:t>
            </a:r>
            <a:r>
              <a:rPr lang="ko-KR" altLang="ko-KR" sz="1400" dirty="0">
                <a:latin typeface="나눔고딕" pitchFamily="50" charset="-127"/>
                <a:ea typeface="나눔고딕" pitchFamily="50" charset="-127"/>
              </a:rPr>
              <a:t>이틀 정도 가족이랑 연락을 하지 못해서 연락수단에 대해 물어보려 했는데 앉으라는 대답만 들었어요</a:t>
            </a:r>
            <a:r>
              <a:rPr lang="en-US" altLang="ko-KR" sz="1400" dirty="0">
                <a:latin typeface="나눔고딕" pitchFamily="50" charset="-127"/>
                <a:ea typeface="나눔고딕" pitchFamily="50" charset="-127"/>
              </a:rPr>
              <a:t>.”</a:t>
            </a:r>
          </a:p>
          <a:p>
            <a:pPr>
              <a:lnSpc>
                <a:spcPct val="150000"/>
              </a:lnSpc>
            </a:pPr>
            <a:endParaRPr lang="en-US" altLang="ko-KR" sz="1400" dirty="0">
              <a:latin typeface="나눔고딕" pitchFamily="50" charset="-127"/>
              <a:ea typeface="나눔고딕" pitchFamily="50" charset="-127"/>
            </a:endParaRPr>
          </a:p>
          <a:p>
            <a:endParaRPr lang="ko-KR" altLang="en-US" sz="1400" dirty="0">
              <a:latin typeface="나눔고딕" pitchFamily="50" charset="-127"/>
              <a:ea typeface="나눔고딕" pitchFamily="50" charset="-127"/>
            </a:endParaRPr>
          </a:p>
        </p:txBody>
      </p:sp>
      <p:sp>
        <p:nvSpPr>
          <p:cNvPr id="9" name="텍스트 개체 틀 8"/>
          <p:cNvSpPr>
            <a:spLocks noGrp="1"/>
          </p:cNvSpPr>
          <p:nvPr>
            <p:ph type="body" sz="quarter" idx="16"/>
          </p:nvPr>
        </p:nvSpPr>
        <p:spPr/>
        <p:txBody>
          <a:bodyPr/>
          <a:lstStyle/>
          <a:p>
            <a:endParaRPr lang="ko-KR" altLang="en-US"/>
          </a:p>
        </p:txBody>
      </p:sp>
    </p:spTree>
    <p:extLst>
      <p:ext uri="{BB962C8B-B14F-4D97-AF65-F5344CB8AC3E}">
        <p14:creationId xmlns:p14="http://schemas.microsoft.com/office/powerpoint/2010/main" val="1213657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사용자 지정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TotalTime>
  <Words>1852</Words>
  <Application>Microsoft Office PowerPoint</Application>
  <PresentationFormat>사용자 지정</PresentationFormat>
  <Paragraphs>400</Paragraphs>
  <Slides>23</Slides>
  <Notes>21</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23</vt:i4>
      </vt:variant>
    </vt:vector>
  </HeadingPairs>
  <TitlesOfParts>
    <vt:vector size="28" baseType="lpstr">
      <vt:lpstr>나눔고딕</vt:lpstr>
      <vt:lpstr>나눔명조</vt:lpstr>
      <vt:lpstr>Arial</vt:lpstr>
      <vt:lpstr>맑은 고딕</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User</dc:creator>
  <cp:lastModifiedBy>고은지</cp:lastModifiedBy>
  <cp:revision>102</cp:revision>
  <dcterms:created xsi:type="dcterms:W3CDTF">2013-09-24T19:29:40Z</dcterms:created>
  <dcterms:modified xsi:type="dcterms:W3CDTF">2019-01-08T03:19:35Z</dcterms:modified>
</cp:coreProperties>
</file>